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tags/tag38.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41.xml" ContentType="application/vnd.openxmlformats-officedocument.presentationml.notesSlide+xml"/>
  <Override PartName="/ppt/tags/tag45.xml" ContentType="application/vnd.openxmlformats-officedocument.presentationml.tags+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tags/tag41.xml" ContentType="application/vnd.openxmlformats-officedocument.presentationml.tags+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tags/tag39.xml" ContentType="application/vnd.openxmlformats-officedocument.presentationml.tags+xml"/>
  <Override PartName="/ppt/presentation.xml" ContentType="application/vnd.openxmlformats-officedocument.presentationml.presentation.main+xml"/>
  <Override PartName="/ppt/slides/slide22.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tiff" ContentType="image/tiff"/>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22.xml" ContentType="application/vnd.openxmlformats-officedocument.presentationml.tags+xml"/>
  <Override PartName="/ppt/tags/tag31.xml" ContentType="application/vnd.openxmlformats-officedocument.presentationml.tags+xml"/>
  <Override PartName="/ppt/tags/tag40.xml" ContentType="application/vnd.openxmlformats-officedocument.presentationml.tags+xml"/>
  <Override PartName="/ppt/tags/tag42.xml" ContentType="application/vnd.openxmlformats-officedocument.presentationml.tags+xml"/>
  <Override PartName="/ppt/slides/slide8.xml" ContentType="application/vnd.openxmlformats-officedocument.presentationml.slide+xml"/>
  <Override PartName="/ppt/notesSlides/notesSlide4.xml" ContentType="application/vnd.openxmlformats-officedocument.presentationml.notesSlide+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commentAuthors.xml" ContentType="application/vnd.openxmlformats-officedocument.presentationml.commentAuthor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tags/tag43.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37.xml" ContentType="application/vnd.openxmlformats-officedocument.presentationml.tags+xml"/>
  <Override PartName="/ppt/notesSlides/notesSlide4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6"/>
  </p:notesMasterIdLst>
  <p:sldIdLst>
    <p:sldId id="876" r:id="rId2"/>
    <p:sldId id="1058" r:id="rId3"/>
    <p:sldId id="759" r:id="rId4"/>
    <p:sldId id="788" r:id="rId5"/>
    <p:sldId id="790" r:id="rId6"/>
    <p:sldId id="927" r:id="rId7"/>
    <p:sldId id="928" r:id="rId8"/>
    <p:sldId id="929" r:id="rId9"/>
    <p:sldId id="886" r:id="rId10"/>
    <p:sldId id="792" r:id="rId11"/>
    <p:sldId id="881" r:id="rId12"/>
    <p:sldId id="795" r:id="rId13"/>
    <p:sldId id="959" r:id="rId14"/>
    <p:sldId id="812" r:id="rId15"/>
    <p:sldId id="960" r:id="rId16"/>
    <p:sldId id="808" r:id="rId17"/>
    <p:sldId id="961" r:id="rId18"/>
    <p:sldId id="932" r:id="rId19"/>
    <p:sldId id="933" r:id="rId20"/>
    <p:sldId id="962" r:id="rId21"/>
    <p:sldId id="963" r:id="rId22"/>
    <p:sldId id="771" r:id="rId23"/>
    <p:sldId id="865" r:id="rId24"/>
    <p:sldId id="934" r:id="rId25"/>
    <p:sldId id="935" r:id="rId26"/>
    <p:sldId id="964" r:id="rId27"/>
    <p:sldId id="936" r:id="rId28"/>
    <p:sldId id="937" r:id="rId29"/>
    <p:sldId id="939" r:id="rId30"/>
    <p:sldId id="940" r:id="rId31"/>
    <p:sldId id="941" r:id="rId32"/>
    <p:sldId id="942" r:id="rId33"/>
    <p:sldId id="965" r:id="rId34"/>
    <p:sldId id="1062" r:id="rId35"/>
    <p:sldId id="946" r:id="rId36"/>
    <p:sldId id="947" r:id="rId37"/>
    <p:sldId id="966" r:id="rId38"/>
    <p:sldId id="948" r:id="rId39"/>
    <p:sldId id="949" r:id="rId40"/>
    <p:sldId id="950" r:id="rId41"/>
    <p:sldId id="951" r:id="rId42"/>
    <p:sldId id="953" r:id="rId43"/>
    <p:sldId id="1063" r:id="rId44"/>
    <p:sldId id="291" r:id="rId45"/>
  </p:sldIdLst>
  <p:sldSz cx="9144000" cy="5143500" type="screen16x9"/>
  <p:notesSz cx="6858000" cy="9144000"/>
  <p:custDataLst>
    <p:tags r:id="rId47"/>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 xmlns:p15="http://schemas.microsoft.com/office/powerpoint/2012/main" userId="S-1-5-21-1708537768-1303643608-725345543-200204" providerId="AD"/>
      </p:ext>
    </p:extLst>
  </p:cmAuthor>
  <p:cmAuthor id="2" name="Bob Vachon" initials="BV" lastIdx="24" clrIdx="2">
    <p:extLst>
      <p:ext uri="{19B8F6BF-5375-455C-9EA6-DF929625EA0E}">
        <p15:presenceInfo xmlns=""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 xmlns:p15="http://schemas.microsoft.com/office/powerpoint/2012/main" userId="S::suliving@cisco.com::dc701d48-dd51-411a-9041-b7f1328f1486" providerId="AD"/>
      </p:ext>
    </p:extLst>
  </p:cmAuthor>
  <p:cmAuthor id="4" name="jagibbon" initials="jmg" lastIdx="8" clrIdx="4">
    <p:extLst>
      <p:ext uri="{19B8F6BF-5375-455C-9EA6-DF929625EA0E}">
        <p15:presenceInfo xmlns=""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00"/>
    <a:srgbClr val="0000CC"/>
    <a:srgbClr val="000099"/>
    <a:srgbClr val="CC99FF"/>
    <a:srgbClr val="CCCC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2059" autoAdjust="0"/>
    <p:restoredTop sz="86371" autoAdjust="0"/>
  </p:normalViewPr>
  <p:slideViewPr>
    <p:cSldViewPr snapToGrid="0" showGuides="1">
      <p:cViewPr>
        <p:scale>
          <a:sx n="100" d="100"/>
          <a:sy n="100" d="100"/>
        </p:scale>
        <p:origin x="-660" y="-54"/>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pPr/>
              <a:t>7/23/2020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pPr/>
              <a:t>‹Nº›</a:t>
            </a:fld>
            <a:endParaRPr lang="en-US"/>
          </a:p>
        </p:txBody>
      </p:sp>
    </p:spTree>
    <p:extLst>
      <p:ext uri="{BB962C8B-B14F-4D97-AF65-F5344CB8AC3E}">
        <p14:creationId xmlns=""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Programa de Cisco Networking Academy</a:t>
            </a:r>
          </a:p>
          <a:p>
            <a:pPr rtl="0"/>
            <a:r>
              <a:rPr lang="es-419"/>
              <a:t>Introducción a Redes v7.0</a:t>
            </a:r>
          </a:p>
          <a:p>
            <a:pPr rtl="0"/>
            <a:r>
              <a:rPr lang="es-419"/>
              <a:t>Módulo 2: Configuración básica del Switch y dispositivo final</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pPr rtl="0"/>
              <a:t>1</a:t>
            </a:fld>
            <a:endParaRPr dirty="0"/>
          </a:p>
        </p:txBody>
      </p:sp>
    </p:spTree>
    <p:extLst>
      <p:ext uri="{BB962C8B-B14F-4D97-AF65-F5344CB8AC3E}">
        <p14:creationId xmlns=""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10</a:t>
            </a:fld>
            <a:endParaRPr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2.2 – </a:t>
            </a:r>
            <a:r>
              <a:rPr lang="es-419" sz="1200" kern="1200">
                <a:solidFill>
                  <a:schemeClr val="accent5">
                    <a:lumMod val="40000"/>
                    <a:lumOff val="60000"/>
                  </a:schemeClr>
                </a:solidFill>
                <a:latin typeface="Arial" charset="0"/>
                <a:ea typeface="ＭＳ Ｐゴシック" charset="0"/>
                <a:cs typeface="ＭＳ Ｐゴシック" charset="0"/>
              </a:rPr>
              <a:t>Navegación del IOS</a:t>
            </a:r>
          </a:p>
          <a:p>
            <a:pPr rtl="0">
              <a:lnSpc>
                <a:spcPct val="80000"/>
              </a:lnSpc>
              <a:buFontTx/>
              <a:buNone/>
            </a:pPr>
            <a:r>
              <a:rPr lang="es-419">
                <a:latin typeface="Arial" charset="0"/>
              </a:rPr>
              <a:t>2.2.1 – Modos de comando principales</a:t>
            </a:r>
          </a:p>
          <a:p>
            <a:pPr>
              <a:lnSpc>
                <a:spcPct val="80000"/>
              </a:lnSpc>
              <a:buFontTx/>
              <a:buNone/>
            </a:pPr>
            <a:endParaRPr lang="en-US" dirty="0"/>
          </a:p>
        </p:txBody>
      </p:sp>
    </p:spTree>
    <p:extLst>
      <p:ext uri="{BB962C8B-B14F-4D97-AF65-F5344CB8AC3E}">
        <p14:creationId xmlns="" xmlns:p14="http://schemas.microsoft.com/office/powerpoint/2010/main" val="1156604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11</a:t>
            </a:fld>
            <a:endParaRPr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2.2 – </a:t>
            </a:r>
            <a:r>
              <a:rPr lang="es-419" sz="1200" kern="1200">
                <a:solidFill>
                  <a:schemeClr val="accent5">
                    <a:lumMod val="40000"/>
                    <a:lumOff val="60000"/>
                  </a:schemeClr>
                </a:solidFill>
                <a:latin typeface="Arial" charset="0"/>
                <a:ea typeface="ＭＳ Ｐゴシック" charset="0"/>
                <a:cs typeface="ＭＳ Ｐゴシック" charset="0"/>
              </a:rPr>
              <a:t>Navegación del IOS</a:t>
            </a:r>
          </a:p>
          <a:p>
            <a:pPr rtl="0">
              <a:lnSpc>
                <a:spcPct val="80000"/>
              </a:lnSpc>
              <a:buFontTx/>
              <a:buNone/>
            </a:pPr>
            <a:r>
              <a:rPr lang="es-419">
                <a:latin typeface="Arial" charset="0"/>
              </a:rPr>
              <a:t>2.2.2 — Modo de configuración y modos de subconfiguración</a:t>
            </a:r>
          </a:p>
          <a:p>
            <a:pPr>
              <a:lnSpc>
                <a:spcPct val="80000"/>
              </a:lnSpc>
              <a:buFontTx/>
              <a:buNone/>
            </a:pPr>
            <a:endParaRPr lang="en-US" dirty="0"/>
          </a:p>
        </p:txBody>
      </p:sp>
    </p:spTree>
    <p:extLst>
      <p:ext uri="{BB962C8B-B14F-4D97-AF65-F5344CB8AC3E}">
        <p14:creationId xmlns="" xmlns:p14="http://schemas.microsoft.com/office/powerpoint/2010/main" val="4222691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2.2 – </a:t>
            </a:r>
            <a:r>
              <a:rPr lang="es-419" sz="1200" kern="1200">
                <a:solidFill>
                  <a:schemeClr val="accent5">
                    <a:lumMod val="40000"/>
                    <a:lumOff val="60000"/>
                  </a:schemeClr>
                </a:solidFill>
                <a:latin typeface="Arial" charset="0"/>
                <a:ea typeface="ＭＳ Ｐゴシック" charset="0"/>
                <a:cs typeface="ＭＳ Ｐゴシック" charset="0"/>
              </a:rPr>
              <a:t>Navegación del IOS</a:t>
            </a:r>
          </a:p>
          <a:p>
            <a:pPr rtl="0">
              <a:lnSpc>
                <a:spcPct val="80000"/>
              </a:lnSpc>
              <a:buFontTx/>
              <a:buNone/>
            </a:pPr>
            <a:r>
              <a:rPr lang="es-419">
                <a:latin typeface="Arial" charset="0"/>
              </a:rPr>
              <a:t>2.2.4 – Navegación entre los modos de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a:t>
            </a:fld>
            <a:endParaRPr dirty="0">
              <a:solidFill>
                <a:prstClr val="black"/>
              </a:solidFill>
            </a:endParaRPr>
          </a:p>
        </p:txBody>
      </p:sp>
    </p:spTree>
    <p:extLst>
      <p:ext uri="{BB962C8B-B14F-4D97-AF65-F5344CB8AC3E}">
        <p14:creationId xmlns="" xmlns:p14="http://schemas.microsoft.com/office/powerpoint/2010/main" val="876528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2.2 – </a:t>
            </a:r>
            <a:r>
              <a:rPr lang="es-419" sz="1200" kern="1200">
                <a:solidFill>
                  <a:schemeClr val="accent5">
                    <a:lumMod val="40000"/>
                    <a:lumOff val="60000"/>
                  </a:schemeClr>
                </a:solidFill>
                <a:latin typeface="Arial" charset="0"/>
                <a:ea typeface="ＭＳ Ｐゴシック" charset="0"/>
                <a:cs typeface="ＭＳ Ｐゴシック" charset="0"/>
              </a:rPr>
              <a:t>Navegación del IOS</a:t>
            </a:r>
          </a:p>
          <a:p>
            <a:pPr rtl="0">
              <a:lnSpc>
                <a:spcPct val="80000"/>
              </a:lnSpc>
              <a:buFontTx/>
              <a:buNone/>
            </a:pPr>
            <a:r>
              <a:rPr lang="es-419">
                <a:latin typeface="Arial" charset="0"/>
              </a:rPr>
              <a:t>2.2.4 – Navegación entre los modos de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13</a:t>
            </a:fld>
            <a:endParaRPr dirty="0">
              <a:solidFill>
                <a:prstClr val="black"/>
              </a:solidFill>
            </a:endParaRPr>
          </a:p>
        </p:txBody>
      </p:sp>
    </p:spTree>
    <p:extLst>
      <p:ext uri="{BB962C8B-B14F-4D97-AF65-F5344CB8AC3E}">
        <p14:creationId xmlns="" xmlns:p14="http://schemas.microsoft.com/office/powerpoint/2010/main" val="793235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14</a:t>
            </a:fld>
            <a:endParaRPr dirty="0">
              <a:solidFill>
                <a:prstClr val="black"/>
              </a:solidFill>
            </a:endParaRPr>
          </a:p>
        </p:txBody>
      </p:sp>
    </p:spTree>
    <p:extLst>
      <p:ext uri="{BB962C8B-B14F-4D97-AF65-F5344CB8AC3E}">
        <p14:creationId xmlns="" xmlns:p14="http://schemas.microsoft.com/office/powerpoint/2010/main" val="1011217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2.3.1 – Estructura básica de los comandos IOS</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15</a:t>
            </a:fld>
            <a:endParaRPr>
              <a:solidFill>
                <a:prstClr val="black"/>
              </a:solidFill>
            </a:endParaRPr>
          </a:p>
        </p:txBody>
      </p:sp>
    </p:spTree>
    <p:extLst>
      <p:ext uri="{BB962C8B-B14F-4D97-AF65-F5344CB8AC3E}">
        <p14:creationId xmlns="" xmlns:p14="http://schemas.microsoft.com/office/powerpoint/2010/main" val="2130154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2.3.2 – Verificación de la sintaxis de los comandos IOS</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16</a:t>
            </a:fld>
            <a:endParaRPr>
              <a:solidFill>
                <a:prstClr val="black"/>
              </a:solidFill>
            </a:endParaRPr>
          </a:p>
        </p:txBody>
      </p:sp>
    </p:spTree>
    <p:extLst>
      <p:ext uri="{BB962C8B-B14F-4D97-AF65-F5344CB8AC3E}">
        <p14:creationId xmlns="" xmlns:p14="http://schemas.microsoft.com/office/powerpoint/2010/main" val="2927551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2.3.2 – Verificación de la sintaxis de los comandos IOS </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17</a:t>
            </a:fld>
            <a:endParaRPr>
              <a:solidFill>
                <a:prstClr val="black"/>
              </a:solidFill>
            </a:endParaRPr>
          </a:p>
        </p:txBody>
      </p:sp>
    </p:spTree>
    <p:extLst>
      <p:ext uri="{BB962C8B-B14F-4D97-AF65-F5344CB8AC3E}">
        <p14:creationId xmlns="" xmlns:p14="http://schemas.microsoft.com/office/powerpoint/2010/main" val="1306149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2.3.3 – Funciones de ayuda de IOS</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18</a:t>
            </a:fld>
            <a:endParaRPr>
              <a:solidFill>
                <a:prstClr val="black"/>
              </a:solidFill>
            </a:endParaRPr>
          </a:p>
        </p:txBody>
      </p:sp>
    </p:spTree>
    <p:extLst>
      <p:ext uri="{BB962C8B-B14F-4D97-AF65-F5344CB8AC3E}">
        <p14:creationId xmlns="" xmlns:p14="http://schemas.microsoft.com/office/powerpoint/2010/main" val="2626446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2.3.5 – Teclas de acceso rápido y métodos abreviados</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19</a:t>
            </a:fld>
            <a:endParaRPr>
              <a:solidFill>
                <a:prstClr val="black"/>
              </a:solidFill>
            </a:endParaRPr>
          </a:p>
        </p:txBody>
      </p:sp>
    </p:spTree>
    <p:extLst>
      <p:ext uri="{BB962C8B-B14F-4D97-AF65-F5344CB8AC3E}">
        <p14:creationId xmlns="" xmlns:p14="http://schemas.microsoft.com/office/powerpoint/2010/main" val="3175765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2</a:t>
            </a:fld>
            <a:endParaRPr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2.0.2 – ¿Qué aprenderá en este módulo?</a:t>
            </a:r>
          </a:p>
          <a:p>
            <a:pPr>
              <a:buFontTx/>
              <a:buNone/>
            </a:pPr>
            <a:endParaRPr lang="en-GB" dirty="0"/>
          </a:p>
        </p:txBody>
      </p:sp>
    </p:spTree>
    <p:extLst>
      <p:ext uri="{BB962C8B-B14F-4D97-AF65-F5344CB8AC3E}">
        <p14:creationId xmlns="" xmlns:p14="http://schemas.microsoft.com/office/powerpoint/2010/main" val="308089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2.3.5 – Teclas de acceso rápido y métodos abreviados</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20</a:t>
            </a:fld>
            <a:endParaRPr>
              <a:solidFill>
                <a:prstClr val="black"/>
              </a:solidFill>
            </a:endParaRPr>
          </a:p>
        </p:txBody>
      </p:sp>
    </p:spTree>
    <p:extLst>
      <p:ext uri="{BB962C8B-B14F-4D97-AF65-F5344CB8AC3E}">
        <p14:creationId xmlns="" xmlns:p14="http://schemas.microsoft.com/office/powerpoint/2010/main" val="1399701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2.3.5 – Teclas de acceso rápido y métodos abreviados</a:t>
            </a:r>
          </a:p>
          <a:p>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21</a:t>
            </a:fld>
            <a:endParaRPr>
              <a:solidFill>
                <a:prstClr val="black"/>
              </a:solidFill>
            </a:endParaRPr>
          </a:p>
        </p:txBody>
      </p:sp>
    </p:spTree>
    <p:extLst>
      <p:ext uri="{BB962C8B-B14F-4D97-AF65-F5344CB8AC3E}">
        <p14:creationId xmlns="" xmlns:p14="http://schemas.microsoft.com/office/powerpoint/2010/main" val="3450738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a:buFontTx/>
              <a:buNone/>
            </a:pPr>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pPr rtl="0"/>
              <a:t>22</a:t>
            </a:fld>
            <a:endParaRPr/>
          </a:p>
        </p:txBody>
      </p:sp>
    </p:spTree>
    <p:extLst>
      <p:ext uri="{BB962C8B-B14F-4D97-AF65-F5344CB8AC3E}">
        <p14:creationId xmlns="" xmlns:p14="http://schemas.microsoft.com/office/powerpoint/2010/main" val="176410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23</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rtl="0">
              <a:lnSpc>
                <a:spcPct val="80000"/>
              </a:lnSpc>
              <a:buFontTx/>
              <a:buNone/>
            </a:pPr>
            <a:r>
              <a:rPr lang="es-419">
                <a:latin typeface="Arial" charset="0"/>
              </a:rPr>
              <a:t>2.4.1 — Nombres de dispositivos</a:t>
            </a:r>
          </a:p>
          <a:p>
            <a:endParaRPr lang="en-US"/>
          </a:p>
        </p:txBody>
      </p:sp>
    </p:spTree>
    <p:extLst>
      <p:ext uri="{BB962C8B-B14F-4D97-AF65-F5344CB8AC3E}">
        <p14:creationId xmlns="" xmlns:p14="http://schemas.microsoft.com/office/powerpoint/2010/main" val="3255448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24</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rtl="0">
              <a:lnSpc>
                <a:spcPct val="80000"/>
              </a:lnSpc>
              <a:buFontTx/>
              <a:buNone/>
            </a:pPr>
            <a:r>
              <a:rPr lang="es-419">
                <a:latin typeface="Arial" charset="0"/>
              </a:rPr>
              <a:t>2.4.2 – Guías para las contraseñas</a:t>
            </a:r>
          </a:p>
          <a:p>
            <a:endParaRPr lang="en-US"/>
          </a:p>
        </p:txBody>
      </p:sp>
    </p:spTree>
    <p:extLst>
      <p:ext uri="{BB962C8B-B14F-4D97-AF65-F5344CB8AC3E}">
        <p14:creationId xmlns="" xmlns:p14="http://schemas.microsoft.com/office/powerpoint/2010/main" val="3317125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25</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rtl="0">
              <a:lnSpc>
                <a:spcPct val="80000"/>
              </a:lnSpc>
              <a:buFontTx/>
              <a:buNone/>
            </a:pPr>
            <a:r>
              <a:rPr lang="es-419">
                <a:latin typeface="Arial" charset="0"/>
              </a:rPr>
              <a:t>2.4.3 – Configuración de contraseñas</a:t>
            </a:r>
          </a:p>
          <a:p>
            <a:endParaRPr lang="en-US"/>
          </a:p>
        </p:txBody>
      </p:sp>
    </p:spTree>
    <p:extLst>
      <p:ext uri="{BB962C8B-B14F-4D97-AF65-F5344CB8AC3E}">
        <p14:creationId xmlns="" xmlns:p14="http://schemas.microsoft.com/office/powerpoint/2010/main" val="2552993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26</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rtl="0">
              <a:lnSpc>
                <a:spcPct val="80000"/>
              </a:lnSpc>
              <a:buFontTx/>
              <a:buNone/>
            </a:pPr>
            <a:r>
              <a:rPr lang="es-419">
                <a:latin typeface="Arial" charset="0"/>
              </a:rPr>
              <a:t>2.4.3 – Configuración de contraseñas</a:t>
            </a:r>
          </a:p>
          <a:p>
            <a:endParaRPr lang="en-US"/>
          </a:p>
          <a:p>
            <a:endParaRPr lang="en-US"/>
          </a:p>
        </p:txBody>
      </p:sp>
    </p:spTree>
    <p:extLst>
      <p:ext uri="{BB962C8B-B14F-4D97-AF65-F5344CB8AC3E}">
        <p14:creationId xmlns="" xmlns:p14="http://schemas.microsoft.com/office/powerpoint/2010/main" val="603551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27</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rtl="0">
              <a:lnSpc>
                <a:spcPct val="80000"/>
              </a:lnSpc>
              <a:buFontTx/>
              <a:buNone/>
            </a:pPr>
            <a:r>
              <a:rPr lang="es-419">
                <a:latin typeface="Arial" charset="0"/>
              </a:rPr>
              <a:t>2.4.4 – Encriptar las contraseñas</a:t>
            </a:r>
          </a:p>
          <a:p>
            <a:endParaRPr lang="en-US"/>
          </a:p>
          <a:p>
            <a:endParaRPr lang="en-US"/>
          </a:p>
        </p:txBody>
      </p:sp>
    </p:spTree>
    <p:extLst>
      <p:ext uri="{BB962C8B-B14F-4D97-AF65-F5344CB8AC3E}">
        <p14:creationId xmlns="" xmlns:p14="http://schemas.microsoft.com/office/powerpoint/2010/main" val="2469662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28</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rtl="0">
              <a:lnSpc>
                <a:spcPct val="80000"/>
              </a:lnSpc>
              <a:buFontTx/>
              <a:buNone/>
            </a:pPr>
            <a:r>
              <a:rPr lang="es-419">
                <a:latin typeface="Arial" charset="0"/>
              </a:rPr>
              <a:t>2.4.5 – Mensajes de banner</a:t>
            </a:r>
          </a:p>
          <a:p>
            <a:endParaRPr lang="en-US"/>
          </a:p>
          <a:p>
            <a:endParaRPr lang="en-US"/>
          </a:p>
        </p:txBody>
      </p:sp>
    </p:spTree>
    <p:extLst>
      <p:ext uri="{BB962C8B-B14F-4D97-AF65-F5344CB8AC3E}">
        <p14:creationId xmlns="" xmlns:p14="http://schemas.microsoft.com/office/powerpoint/2010/main" val="3842115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2.5 – Guardar las configuraciones</a:t>
            </a:r>
          </a:p>
          <a:p>
            <a:pPr>
              <a:buFontTx/>
              <a:buNone/>
            </a:pPr>
            <a:endParaRPr lang="en-US"/>
          </a:p>
        </p:txBody>
      </p:sp>
      <p:sp>
        <p:nvSpPr>
          <p:cNvPr id="4" name="Slide Number Placeholder 3"/>
          <p:cNvSpPr>
            <a:spLocks noGrp="1"/>
          </p:cNvSpPr>
          <p:nvPr>
            <p:ph type="sldNum" sz="quarter" idx="10"/>
          </p:nvPr>
        </p:nvSpPr>
        <p:spPr/>
        <p:txBody>
          <a:bodyPr/>
          <a:lstStyle/>
          <a:p>
            <a:pPr rtl="0"/>
            <a:fld id="{5641018C-6CAF-B84E-B92C-ECB119457FBA}" type="slidenum">
              <a:rPr/>
              <a:pPr rtl="0"/>
              <a:t>29</a:t>
            </a:fld>
            <a:endParaRPr/>
          </a:p>
        </p:txBody>
      </p:sp>
    </p:spTree>
    <p:extLst>
      <p:ext uri="{BB962C8B-B14F-4D97-AF65-F5344CB8AC3E}">
        <p14:creationId xmlns="" xmlns:p14="http://schemas.microsoft.com/office/powerpoint/2010/main" val="1552175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2.1 – Acceso a Cisco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pPr rtl="0"/>
              <a:t>3</a:t>
            </a:fld>
            <a:endParaRPr dirty="0"/>
          </a:p>
        </p:txBody>
      </p:sp>
    </p:spTree>
    <p:extLst>
      <p:ext uri="{BB962C8B-B14F-4D97-AF65-F5344CB8AC3E}">
        <p14:creationId xmlns=""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30</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2.5 – Guardar las configuraciones</a:t>
            </a:r>
          </a:p>
          <a:p>
            <a:pPr rtl="0">
              <a:lnSpc>
                <a:spcPct val="80000"/>
              </a:lnSpc>
              <a:buFontTx/>
              <a:buNone/>
            </a:pPr>
            <a:r>
              <a:rPr lang="es-419">
                <a:latin typeface="Arial" charset="0"/>
              </a:rPr>
              <a:t>2.5.1 – Archivos de configuración</a:t>
            </a:r>
          </a:p>
          <a:p>
            <a:endParaRPr lang="en-US"/>
          </a:p>
        </p:txBody>
      </p:sp>
    </p:spTree>
    <p:extLst>
      <p:ext uri="{BB962C8B-B14F-4D97-AF65-F5344CB8AC3E}">
        <p14:creationId xmlns="" xmlns:p14="http://schemas.microsoft.com/office/powerpoint/2010/main" val="1289058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31</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2.5 – Guardar las configuraciones</a:t>
            </a:r>
          </a:p>
          <a:p>
            <a:pPr rtl="0">
              <a:lnSpc>
                <a:spcPct val="80000"/>
              </a:lnSpc>
              <a:buFontTx/>
              <a:buNone/>
            </a:pPr>
            <a:r>
              <a:rPr lang="es-419">
                <a:latin typeface="Arial" charset="0"/>
              </a:rPr>
              <a:t>2.5.2 – Modificación de la configuración en ejecución</a:t>
            </a:r>
          </a:p>
          <a:p>
            <a:endParaRPr lang="en-US"/>
          </a:p>
        </p:txBody>
      </p:sp>
    </p:spTree>
    <p:extLst>
      <p:ext uri="{BB962C8B-B14F-4D97-AF65-F5344CB8AC3E}">
        <p14:creationId xmlns="" xmlns:p14="http://schemas.microsoft.com/office/powerpoint/2010/main" val="1243199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32</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2.5 – Guardar las configuraciones</a:t>
            </a:r>
          </a:p>
          <a:p>
            <a:pPr rtl="0">
              <a:lnSpc>
                <a:spcPct val="80000"/>
              </a:lnSpc>
              <a:buFontTx/>
              <a:buNone/>
            </a:pPr>
            <a:r>
              <a:rPr lang="es-419">
                <a:latin typeface="Arial" charset="0"/>
              </a:rPr>
              <a:t>2.5.4 – Captura de la configuración en un archivo de texto</a:t>
            </a:r>
          </a:p>
          <a:p>
            <a:endParaRPr lang="en-US"/>
          </a:p>
        </p:txBody>
      </p:sp>
    </p:spTree>
    <p:extLst>
      <p:ext uri="{BB962C8B-B14F-4D97-AF65-F5344CB8AC3E}">
        <p14:creationId xmlns="" xmlns:p14="http://schemas.microsoft.com/office/powerpoint/2010/main" val="3132537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33</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2.5 – Guardar las configuraciones</a:t>
            </a:r>
          </a:p>
          <a:p>
            <a:pPr rtl="0">
              <a:lnSpc>
                <a:spcPct val="80000"/>
              </a:lnSpc>
              <a:buFontTx/>
              <a:buNone/>
            </a:pPr>
            <a:r>
              <a:rPr lang="es-419">
                <a:latin typeface="Arial" charset="0"/>
              </a:rPr>
              <a:t>2.5.4 – Captura de la configuración en un archivo de texto</a:t>
            </a:r>
          </a:p>
          <a:p>
            <a:endParaRPr lang="en-US"/>
          </a:p>
        </p:txBody>
      </p:sp>
    </p:spTree>
    <p:extLst>
      <p:ext uri="{BB962C8B-B14F-4D97-AF65-F5344CB8AC3E}">
        <p14:creationId xmlns="" xmlns:p14="http://schemas.microsoft.com/office/powerpoint/2010/main" val="3451384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34</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2.5 – Guardar las configuraciones</a:t>
            </a:r>
          </a:p>
          <a:p>
            <a:pPr rtl="0">
              <a:lnSpc>
                <a:spcPct val="80000"/>
              </a:lnSpc>
              <a:buFontTx/>
              <a:buNone/>
            </a:pPr>
            <a:r>
              <a:rPr lang="es-419">
                <a:latin typeface="Arial" charset="0"/>
              </a:rPr>
              <a:t>2.5.5 – Packet Tracer: Configuración de los parámetros iniciales del switch</a:t>
            </a:r>
          </a:p>
        </p:txBody>
      </p:sp>
    </p:spTree>
    <p:extLst>
      <p:ext uri="{BB962C8B-B14F-4D97-AF65-F5344CB8AC3E}">
        <p14:creationId xmlns="" xmlns:p14="http://schemas.microsoft.com/office/powerpoint/2010/main" val="12073785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2.6 — Puertos y direcciones</a:t>
            </a:r>
          </a:p>
        </p:txBody>
      </p:sp>
      <p:sp>
        <p:nvSpPr>
          <p:cNvPr id="4" name="Slide Number Placeholder 3"/>
          <p:cNvSpPr>
            <a:spLocks noGrp="1"/>
          </p:cNvSpPr>
          <p:nvPr>
            <p:ph type="sldNum" sz="quarter" idx="10"/>
          </p:nvPr>
        </p:nvSpPr>
        <p:spPr/>
        <p:txBody>
          <a:bodyPr/>
          <a:lstStyle/>
          <a:p>
            <a:pPr rtl="0"/>
            <a:fld id="{5641018C-6CAF-B84E-B92C-ECB119457FBA}" type="slidenum">
              <a:rPr/>
              <a:pPr rtl="0"/>
              <a:t>35</a:t>
            </a:fld>
            <a:endParaRPr/>
          </a:p>
        </p:txBody>
      </p:sp>
    </p:spTree>
    <p:extLst>
      <p:ext uri="{BB962C8B-B14F-4D97-AF65-F5344CB8AC3E}">
        <p14:creationId xmlns="" xmlns:p14="http://schemas.microsoft.com/office/powerpoint/2010/main" val="17640325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36</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2.6 — Puertos y direcciones</a:t>
            </a:r>
          </a:p>
          <a:p>
            <a:pPr rtl="0">
              <a:lnSpc>
                <a:spcPct val="80000"/>
              </a:lnSpc>
              <a:buFontTx/>
              <a:buNone/>
            </a:pPr>
            <a:r>
              <a:rPr lang="es-419">
                <a:latin typeface="Arial" charset="0"/>
              </a:rPr>
              <a:t>2.6.1 — Direcciones IP</a:t>
            </a:r>
          </a:p>
          <a:p>
            <a:endParaRPr lang="en-US"/>
          </a:p>
        </p:txBody>
      </p:sp>
    </p:spTree>
    <p:extLst>
      <p:ext uri="{BB962C8B-B14F-4D97-AF65-F5344CB8AC3E}">
        <p14:creationId xmlns="" xmlns:p14="http://schemas.microsoft.com/office/powerpoint/2010/main" val="1799004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37</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2.6 — Puertos y direcciones</a:t>
            </a:r>
          </a:p>
          <a:p>
            <a:pPr rtl="0">
              <a:lnSpc>
                <a:spcPct val="80000"/>
              </a:lnSpc>
              <a:buFontTx/>
              <a:buNone/>
            </a:pPr>
            <a:r>
              <a:rPr lang="es-419">
                <a:latin typeface="Arial" charset="0"/>
              </a:rPr>
              <a:t>2.6.1 — Direcciones IP</a:t>
            </a:r>
          </a:p>
          <a:p>
            <a:endParaRPr lang="en-US"/>
          </a:p>
        </p:txBody>
      </p:sp>
    </p:spTree>
    <p:extLst>
      <p:ext uri="{BB962C8B-B14F-4D97-AF65-F5344CB8AC3E}">
        <p14:creationId xmlns="" xmlns:p14="http://schemas.microsoft.com/office/powerpoint/2010/main" val="38792736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38</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2.6 — Puertos y direcciones</a:t>
            </a:r>
          </a:p>
          <a:p>
            <a:pPr rtl="0">
              <a:lnSpc>
                <a:spcPct val="80000"/>
              </a:lnSpc>
              <a:buFontTx/>
              <a:buNone/>
            </a:pPr>
            <a:r>
              <a:rPr lang="es-419">
                <a:latin typeface="Arial" charset="0"/>
              </a:rPr>
              <a:t>2.6.2 – Interfaces y puertos</a:t>
            </a:r>
          </a:p>
          <a:p>
            <a:pPr rtl="0">
              <a:lnSpc>
                <a:spcPct val="80000"/>
              </a:lnSpc>
              <a:buFontTx/>
              <a:buNone/>
            </a:pPr>
            <a:r>
              <a:rPr lang="es-419">
                <a:latin typeface="Arial" charset="0"/>
              </a:rPr>
              <a:t>2.6.3 — Verifique su conocimiento - Puertos y direcciones</a:t>
            </a:r>
          </a:p>
          <a:p>
            <a:endParaRPr lang="en-US"/>
          </a:p>
        </p:txBody>
      </p:sp>
    </p:spTree>
    <p:extLst>
      <p:ext uri="{BB962C8B-B14F-4D97-AF65-F5344CB8AC3E}">
        <p14:creationId xmlns="" xmlns:p14="http://schemas.microsoft.com/office/powerpoint/2010/main" val="2396411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2.7 – Configuración de direcciones de IP</a:t>
            </a:r>
          </a:p>
        </p:txBody>
      </p:sp>
      <p:sp>
        <p:nvSpPr>
          <p:cNvPr id="4" name="Slide Number Placeholder 3"/>
          <p:cNvSpPr>
            <a:spLocks noGrp="1"/>
          </p:cNvSpPr>
          <p:nvPr>
            <p:ph type="sldNum" sz="quarter" idx="10"/>
          </p:nvPr>
        </p:nvSpPr>
        <p:spPr/>
        <p:txBody>
          <a:bodyPr/>
          <a:lstStyle/>
          <a:p>
            <a:pPr rtl="0"/>
            <a:fld id="{5641018C-6CAF-B84E-B92C-ECB119457FBA}" type="slidenum">
              <a:rPr/>
              <a:pPr rtl="0"/>
              <a:t>39</a:t>
            </a:fld>
            <a:endParaRPr/>
          </a:p>
        </p:txBody>
      </p:sp>
    </p:spTree>
    <p:extLst>
      <p:ext uri="{BB962C8B-B14F-4D97-AF65-F5344CB8AC3E}">
        <p14:creationId xmlns="" xmlns:p14="http://schemas.microsoft.com/office/powerpoint/2010/main" val="1186634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4</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2.1 – </a:t>
            </a:r>
            <a:r>
              <a:rPr lang="es-419" sz="1200" kern="1200">
                <a:solidFill>
                  <a:schemeClr val="accent5">
                    <a:lumMod val="40000"/>
                    <a:lumOff val="60000"/>
                  </a:schemeClr>
                </a:solidFill>
                <a:latin typeface="Arial" charset="0"/>
                <a:ea typeface="ＭＳ Ｐゴシック" charset="0"/>
                <a:cs typeface="ＭＳ Ｐゴシック" charset="0"/>
              </a:rPr>
              <a:t>Acceso a Cisco IOS</a:t>
            </a:r>
          </a:p>
          <a:p>
            <a:pPr rtl="0">
              <a:lnSpc>
                <a:spcPct val="80000"/>
              </a:lnSpc>
              <a:buFontTx/>
              <a:buNone/>
            </a:pPr>
            <a:r>
              <a:rPr lang="es-419">
                <a:latin typeface="Arial" charset="0"/>
              </a:rPr>
              <a:t>2.1.1 — Sistemas operativos</a:t>
            </a:r>
          </a:p>
          <a:p>
            <a:pPr>
              <a:lnSpc>
                <a:spcPct val="80000"/>
              </a:lnSpc>
              <a:buFontTx/>
              <a:buNone/>
            </a:pPr>
            <a:endParaRPr lang="en-US"/>
          </a:p>
        </p:txBody>
      </p:sp>
    </p:spTree>
    <p:extLst>
      <p:ext uri="{BB962C8B-B14F-4D97-AF65-F5344CB8AC3E}">
        <p14:creationId xmlns="" xmlns:p14="http://schemas.microsoft.com/office/powerpoint/2010/main" val="3427554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40</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2.7 – Configuración de direcciones de IP</a:t>
            </a:r>
          </a:p>
          <a:p>
            <a:pPr rtl="0">
              <a:lnSpc>
                <a:spcPct val="80000"/>
              </a:lnSpc>
              <a:buFontTx/>
              <a:buNone/>
            </a:pPr>
            <a:r>
              <a:rPr lang="es-419">
                <a:latin typeface="Arial" charset="0"/>
              </a:rPr>
              <a:t>2.7.1 – Configuración manual de direcciones IP para dispositivos finales</a:t>
            </a:r>
          </a:p>
          <a:p>
            <a:endParaRPr lang="en-US"/>
          </a:p>
        </p:txBody>
      </p:sp>
    </p:spTree>
    <p:extLst>
      <p:ext uri="{BB962C8B-B14F-4D97-AF65-F5344CB8AC3E}">
        <p14:creationId xmlns="" xmlns:p14="http://schemas.microsoft.com/office/powerpoint/2010/main" val="2506974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41</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2.7 – Configuración de direcciones de IP</a:t>
            </a:r>
          </a:p>
          <a:p>
            <a:pPr rtl="0">
              <a:lnSpc>
                <a:spcPct val="80000"/>
              </a:lnSpc>
              <a:buFontTx/>
              <a:buNone/>
            </a:pPr>
            <a:r>
              <a:rPr lang="es-419">
                <a:latin typeface="Arial" charset="0"/>
              </a:rPr>
              <a:t>2.7.2 – Configuración automática de direcciones IP para dispositivos finales</a:t>
            </a:r>
          </a:p>
          <a:p>
            <a:pPr rtl="0"/>
            <a:r>
              <a:rPr lang="es-419"/>
              <a:t>2.7.3 — Comprobador de sintaxis — Verificar la configuración IP de una PC Windows</a:t>
            </a:r>
          </a:p>
        </p:txBody>
      </p:sp>
    </p:spTree>
    <p:extLst>
      <p:ext uri="{BB962C8B-B14F-4D97-AF65-F5344CB8AC3E}">
        <p14:creationId xmlns="" xmlns:p14="http://schemas.microsoft.com/office/powerpoint/2010/main" val="27311847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42</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2.7 – Configuración de direcciones de IP</a:t>
            </a:r>
          </a:p>
          <a:p>
            <a:pPr rtl="0">
              <a:lnSpc>
                <a:spcPct val="80000"/>
              </a:lnSpc>
              <a:buFontTx/>
              <a:buNone/>
            </a:pPr>
            <a:r>
              <a:rPr lang="es-419">
                <a:latin typeface="Arial" charset="0"/>
              </a:rPr>
              <a:t>2.7.4 – Configuración de la interfaz virtual de switch</a:t>
            </a:r>
          </a:p>
          <a:p>
            <a:pPr rtl="0"/>
            <a:r>
              <a:rPr lang="es-419"/>
              <a:t>2.7.5 – Verificador de sintaxis: Configuración de una interfaz virtual de switch</a:t>
            </a:r>
          </a:p>
        </p:txBody>
      </p:sp>
    </p:spTree>
    <p:extLst>
      <p:ext uri="{BB962C8B-B14F-4D97-AF65-F5344CB8AC3E}">
        <p14:creationId xmlns="" xmlns:p14="http://schemas.microsoft.com/office/powerpoint/2010/main" val="3049598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43</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2.7 – Configuración de direcciones de IP</a:t>
            </a:r>
          </a:p>
          <a:p>
            <a:pPr rtl="0">
              <a:lnSpc>
                <a:spcPct val="80000"/>
              </a:lnSpc>
              <a:buFontTx/>
              <a:buNone/>
            </a:pPr>
            <a:r>
              <a:rPr lang="es-419">
                <a:latin typeface="Arial" charset="0"/>
              </a:rPr>
              <a:t>2.7.6 – Packet Tracer: Implementación de conectividad básica</a:t>
            </a:r>
          </a:p>
        </p:txBody>
      </p:sp>
    </p:spTree>
    <p:extLst>
      <p:ext uri="{BB962C8B-B14F-4D97-AF65-F5344CB8AC3E}">
        <p14:creationId xmlns="" xmlns:p14="http://schemas.microsoft.com/office/powerpoint/2010/main" val="28519731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pPr rtl="0"/>
              <a:t>44</a:t>
            </a:fld>
            <a:endParaRPr/>
          </a:p>
        </p:txBody>
      </p:sp>
    </p:spTree>
    <p:extLst>
      <p:ext uri="{BB962C8B-B14F-4D97-AF65-F5344CB8AC3E}">
        <p14:creationId xmlns="" xmlns:p14="http://schemas.microsoft.com/office/powerpoint/2010/main" val="159139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5</a:t>
            </a:fld>
            <a:endParaRPr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2.1 – </a:t>
            </a:r>
            <a:r>
              <a:rPr lang="es-419" sz="1200" kern="1200">
                <a:solidFill>
                  <a:schemeClr val="accent5">
                    <a:lumMod val="40000"/>
                    <a:lumOff val="60000"/>
                  </a:schemeClr>
                </a:solidFill>
                <a:latin typeface="Arial" charset="0"/>
                <a:ea typeface="ＭＳ Ｐゴシック" charset="0"/>
                <a:cs typeface="ＭＳ Ｐゴシック" charset="0"/>
              </a:rPr>
              <a:t>Acceso a Cisco IOS</a:t>
            </a:r>
          </a:p>
          <a:p>
            <a:pPr rtl="0">
              <a:lnSpc>
                <a:spcPct val="80000"/>
              </a:lnSpc>
              <a:buFontTx/>
              <a:buNone/>
            </a:pPr>
            <a:r>
              <a:rPr lang="es-419">
                <a:latin typeface="Arial" charset="0"/>
              </a:rPr>
              <a:t>2.1.2 — GUI</a:t>
            </a:r>
          </a:p>
          <a:p>
            <a:pPr>
              <a:lnSpc>
                <a:spcPct val="80000"/>
              </a:lnSpc>
              <a:buFontTx/>
              <a:buNone/>
            </a:pPr>
            <a:endParaRPr lang="en-US" dirty="0"/>
          </a:p>
        </p:txBody>
      </p:sp>
    </p:spTree>
    <p:extLst>
      <p:ext uri="{BB962C8B-B14F-4D97-AF65-F5344CB8AC3E}">
        <p14:creationId xmlns="" xmlns:p14="http://schemas.microsoft.com/office/powerpoint/2010/main" val="785335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6</a:t>
            </a:fld>
            <a:endParaRPr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2.1 – </a:t>
            </a:r>
            <a:r>
              <a:rPr lang="es-419" sz="1200" kern="1200">
                <a:solidFill>
                  <a:schemeClr val="accent5">
                    <a:lumMod val="40000"/>
                    <a:lumOff val="60000"/>
                  </a:schemeClr>
                </a:solidFill>
                <a:latin typeface="Arial" charset="0"/>
                <a:ea typeface="ＭＳ Ｐゴシック" charset="0"/>
                <a:cs typeface="ＭＳ Ｐゴシック" charset="0"/>
              </a:rPr>
              <a:t>Acceso a Cisco IOS</a:t>
            </a:r>
          </a:p>
          <a:p>
            <a:pPr rtl="0">
              <a:lnSpc>
                <a:spcPct val="80000"/>
              </a:lnSpc>
              <a:buFontTx/>
              <a:buNone/>
            </a:pPr>
            <a:r>
              <a:rPr lang="es-419">
                <a:latin typeface="Arial" charset="0"/>
              </a:rPr>
              <a:t>2.1.3 – Propósito de OS</a:t>
            </a:r>
          </a:p>
          <a:p>
            <a:pPr>
              <a:lnSpc>
                <a:spcPct val="80000"/>
              </a:lnSpc>
              <a:buFontTx/>
              <a:buNone/>
            </a:pPr>
            <a:endParaRPr lang="en-US" dirty="0"/>
          </a:p>
        </p:txBody>
      </p:sp>
    </p:spTree>
    <p:extLst>
      <p:ext uri="{BB962C8B-B14F-4D97-AF65-F5344CB8AC3E}">
        <p14:creationId xmlns="" xmlns:p14="http://schemas.microsoft.com/office/powerpoint/2010/main" val="379707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7</a:t>
            </a:fld>
            <a:endParaRPr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2.1 – </a:t>
            </a:r>
            <a:r>
              <a:rPr lang="es-419" sz="1200" kern="1200">
                <a:solidFill>
                  <a:schemeClr val="accent5">
                    <a:lumMod val="40000"/>
                    <a:lumOff val="60000"/>
                  </a:schemeClr>
                </a:solidFill>
                <a:latin typeface="Arial" charset="0"/>
                <a:ea typeface="ＭＳ Ｐゴシック" charset="0"/>
                <a:cs typeface="ＭＳ Ｐゴシック" charset="0"/>
              </a:rPr>
              <a:t>Acceso a Cisco IOS</a:t>
            </a:r>
          </a:p>
          <a:p>
            <a:pPr rtl="0">
              <a:lnSpc>
                <a:spcPct val="80000"/>
              </a:lnSpc>
              <a:buFontTx/>
              <a:buNone/>
            </a:pPr>
            <a:r>
              <a:rPr lang="es-419">
                <a:latin typeface="Arial" charset="0"/>
              </a:rPr>
              <a:t>2.1.4 - Métodos de acceso </a:t>
            </a:r>
          </a:p>
          <a:p>
            <a:pPr>
              <a:lnSpc>
                <a:spcPct val="80000"/>
              </a:lnSpc>
              <a:buFontTx/>
              <a:buNone/>
            </a:pPr>
            <a:endParaRPr lang="en-US" dirty="0"/>
          </a:p>
        </p:txBody>
      </p:sp>
    </p:spTree>
    <p:extLst>
      <p:ext uri="{BB962C8B-B14F-4D97-AF65-F5344CB8AC3E}">
        <p14:creationId xmlns="" xmlns:p14="http://schemas.microsoft.com/office/powerpoint/2010/main" val="4050493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8</a:t>
            </a:fld>
            <a:endParaRPr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2.1 – </a:t>
            </a:r>
            <a:r>
              <a:rPr lang="es-419" sz="1200" kern="1200">
                <a:solidFill>
                  <a:schemeClr val="accent5">
                    <a:lumMod val="40000"/>
                    <a:lumOff val="60000"/>
                  </a:schemeClr>
                </a:solidFill>
                <a:latin typeface="Arial" charset="0"/>
                <a:ea typeface="ＭＳ Ｐゴシック" charset="0"/>
                <a:cs typeface="ＭＳ Ｐゴシック" charset="0"/>
              </a:rPr>
              <a:t>Acceso a Cisco IOS</a:t>
            </a:r>
          </a:p>
          <a:p>
            <a:pPr rtl="0">
              <a:lnSpc>
                <a:spcPct val="80000"/>
              </a:lnSpc>
              <a:buFontTx/>
              <a:buNone/>
            </a:pPr>
            <a:r>
              <a:rPr lang="es-419">
                <a:latin typeface="Arial" charset="0"/>
              </a:rPr>
              <a:t>2.1.5 – Programas de emulación de terminal</a:t>
            </a:r>
          </a:p>
          <a:p>
            <a:pPr rtl="0">
              <a:lnSpc>
                <a:spcPct val="80000"/>
              </a:lnSpc>
              <a:buFontTx/>
              <a:buNone/>
            </a:pPr>
            <a:r>
              <a:rPr lang="es-419">
                <a:latin typeface="Arial" charset="0"/>
              </a:rPr>
              <a:t>2.1.6 —  Verifique su conocimiento - Acceso Cisco IOS</a:t>
            </a:r>
          </a:p>
          <a:p>
            <a:pPr>
              <a:lnSpc>
                <a:spcPct val="80000"/>
              </a:lnSpc>
              <a:buFontTx/>
              <a:buNone/>
            </a:pPr>
            <a:endParaRPr lang="en-US" dirty="0"/>
          </a:p>
        </p:txBody>
      </p:sp>
    </p:spTree>
    <p:extLst>
      <p:ext uri="{BB962C8B-B14F-4D97-AF65-F5344CB8AC3E}">
        <p14:creationId xmlns="" xmlns:p14="http://schemas.microsoft.com/office/powerpoint/2010/main" val="2708579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2.2 – </a:t>
            </a:r>
            <a:r>
              <a:rPr lang="es-419" sz="1200" kern="1200">
                <a:solidFill>
                  <a:schemeClr val="accent5">
                    <a:lumMod val="40000"/>
                    <a:lumOff val="60000"/>
                  </a:schemeClr>
                </a:solidFill>
                <a:latin typeface="Arial" charset="0"/>
                <a:ea typeface="ＭＳ Ｐゴシック" charset="0"/>
                <a:cs typeface="ＭＳ Ｐゴシック" charset="0"/>
              </a:rPr>
              <a:t>Navegación del IOS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9</a:t>
            </a:fld>
            <a:endParaRPr dirty="0">
              <a:solidFill>
                <a:prstClr val="black"/>
              </a:solidFill>
            </a:endParaRPr>
          </a:p>
        </p:txBody>
      </p:sp>
    </p:spTree>
    <p:extLst>
      <p:ext uri="{BB962C8B-B14F-4D97-AF65-F5344CB8AC3E}">
        <p14:creationId xmlns="" xmlns:p14="http://schemas.microsoft.com/office/powerpoint/2010/main" val="968181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 xmlns:p14="http://schemas.microsoft.com/office/powerpoint/2010/main" val="3086725553"/>
      </p:ext>
    </p:extLst>
  </p:cSld>
  <p:clrMapOvr>
    <a:masterClrMapping/>
  </p:clrMapOvr>
  <p:transition spd="slow">
    <p:wipe/>
  </p:transition>
  <p:extLst>
    <p:ext uri="{DCECCB84-F9BA-43D5-87BE-67443E8EF086}">
      <p15:sldGuideLst xmlns=""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‹Nº›</a:t>
            </a:fld>
            <a:endParaRPr lang="en-US" kern="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 xmlns:p14="http://schemas.microsoft.com/office/powerpoint/2010/main" val="3653042546"/>
      </p:ext>
    </p:extLst>
  </p:cSld>
  <p:clrMapOvr>
    <a:masterClrMapping/>
  </p:clrMapOvr>
  <p:transition spd="slow">
    <p:wipe/>
  </p:transition>
  <p:extLst>
    <p:ext uri="{DCECCB84-F9BA-43D5-87BE-67443E8EF086}">
      <p15:sldGuideLst xmlns=""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 xmlns:p14="http://schemas.microsoft.com/office/powerpoint/2010/main" val="1974617842"/>
      </p:ext>
    </p:extLst>
  </p:cSld>
  <p:clrMapOvr>
    <a:masterClrMapping/>
  </p:clrMapOvr>
  <p:transition spd="slow">
    <p:wipe/>
  </p:transition>
  <p:extLst>
    <p:ext uri="{DCECCB84-F9BA-43D5-87BE-67443E8EF086}">
      <p15:sldGuideLst xmlns=""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‹Nº›</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es-419" sz="600">
                <a:solidFill>
                  <a:schemeClr val="accent5">
                    <a:lumMod val="50000"/>
                  </a:schemeClr>
                </a:solidFill>
                <a:latin typeface="+mn-lt"/>
                <a:ea typeface="+mn-ea"/>
                <a:cs typeface="CiscoSans Thin"/>
              </a:rPr>
              <a:t>© 2016 Cisco y/o sus afiliados. Todos los derechos reservados.   Información confidencial de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 xmlns:p14="http://schemas.microsoft.com/office/powerpoint/2010/main" val="54296798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‹Nº›</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es-419" sz="600">
                <a:solidFill>
                  <a:schemeClr val="accent3">
                    <a:lumMod val="85000"/>
                  </a:schemeClr>
                </a:solidFill>
                <a:latin typeface="+mn-lt"/>
                <a:ea typeface="+mn-ea"/>
                <a:cs typeface="CiscoSans Thin"/>
              </a:rPr>
              <a:t>© 2016 Cisco y/o sus afiliados. Todos los derechos reservados.   Información confidencial de Cisco</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3.tiff"/><Relationship Id="rId2" Type="http://schemas.openxmlformats.org/officeDocument/2006/relationships/slideLayout" Target="../slideLayouts/slideLayout13.xml"/><Relationship Id="rId1" Type="http://schemas.openxmlformats.org/officeDocument/2006/relationships/tags" Target="../tags/tag11.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 Id="rId5" Type="http://schemas.openxmlformats.org/officeDocument/2006/relationships/image" Target="../media/image21.tiff"/><Relationship Id="rId4" Type="http://schemas.openxmlformats.org/officeDocument/2006/relationships/image" Target="../media/image20.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5" Type="http://schemas.openxmlformats.org/officeDocument/2006/relationships/image" Target="../media/image27.tiff"/><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5" Type="http://schemas.openxmlformats.org/officeDocument/2006/relationships/image" Target="../media/image29.tiff"/><Relationship Id="rId4" Type="http://schemas.openxmlformats.org/officeDocument/2006/relationships/image" Target="../media/image28.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 Id="rId4" Type="http://schemas.openxmlformats.org/officeDocument/2006/relationships/image" Target="../media/image30.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 Id="rId5" Type="http://schemas.openxmlformats.org/officeDocument/2006/relationships/image" Target="../media/image33.tiff"/><Relationship Id="rId4" Type="http://schemas.openxmlformats.org/officeDocument/2006/relationships/image" Target="../media/image32.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34.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 Id="rId5" Type="http://schemas.openxmlformats.org/officeDocument/2006/relationships/image" Target="../media/image36.tiff"/><Relationship Id="rId4" Type="http://schemas.openxmlformats.org/officeDocument/2006/relationships/image" Target="../media/image35.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 Id="rId5" Type="http://schemas.openxmlformats.org/officeDocument/2006/relationships/image" Target="../media/image40.tiff"/><Relationship Id="rId4" Type="http://schemas.openxmlformats.org/officeDocument/2006/relationships/image" Target="../media/image39.tif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 Id="rId5" Type="http://schemas.openxmlformats.org/officeDocument/2006/relationships/image" Target="../media/image42.png"/><Relationship Id="rId4" Type="http://schemas.openxmlformats.org/officeDocument/2006/relationships/image" Target="../media/image41.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43.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4.xml"/><Relationship Id="rId5" Type="http://schemas.openxmlformats.org/officeDocument/2006/relationships/image" Target="../media/image45.tiff"/><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7.xml"/><Relationship Id="rId4" Type="http://schemas.openxmlformats.org/officeDocument/2006/relationships/image" Target="../media/image46.tif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8.xml"/><Relationship Id="rId4" Type="http://schemas.openxmlformats.org/officeDocument/2006/relationships/image" Target="../media/image47.tif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1.xml"/><Relationship Id="rId4" Type="http://schemas.openxmlformats.org/officeDocument/2006/relationships/image" Target="../media/image49.tif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50.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3.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0.xml"/><Relationship Id="rId1" Type="http://schemas.openxmlformats.org/officeDocument/2006/relationships/tags" Target="../tags/tag4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 Id="rId5" Type="http://schemas.openxmlformats.org/officeDocument/2006/relationships/image" Target="../media/image4.tiff"/><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 Id="rId5" Type="http://schemas.openxmlformats.org/officeDocument/2006/relationships/image" Target="../media/image7.gif"/><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 Id="rId5" Type="http://schemas.openxmlformats.org/officeDocument/2006/relationships/image" Target="../media/image9.tiff"/><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pPr rtl="0"/>
            <a:r>
              <a:rPr lang="es-419">
                <a:solidFill>
                  <a:schemeClr val="accent5">
                    <a:lumMod val="40000"/>
                    <a:lumOff val="60000"/>
                  </a:schemeClr>
                </a:solidFill>
              </a:rPr>
              <a:t>Introducción a Redes v7.0 (ITN)</a:t>
            </a:r>
          </a:p>
          <a:p>
            <a:endParaRPr lang="en-US" dirty="0"/>
          </a:p>
        </p:txBody>
      </p:sp>
      <p:sp>
        <p:nvSpPr>
          <p:cNvPr id="6" name="Title 5"/>
          <p:cNvSpPr>
            <a:spLocks noGrp="1"/>
          </p:cNvSpPr>
          <p:nvPr>
            <p:ph type="ctrTitle"/>
          </p:nvPr>
        </p:nvSpPr>
        <p:spPr>
          <a:xfrm>
            <a:off x="469497" y="2316480"/>
            <a:ext cx="6672708" cy="1080143"/>
          </a:xfrm>
        </p:spPr>
        <p:txBody>
          <a:bodyPr/>
          <a:lstStyle/>
          <a:p>
            <a:pPr rtl="0"/>
            <a:r>
              <a:rPr lang="es-419">
                <a:solidFill>
                  <a:schemeClr val="accent5">
                    <a:lumMod val="40000"/>
                    <a:lumOff val="60000"/>
                  </a:schemeClr>
                </a:solidFill>
              </a:rPr>
              <a:t>Módulo 2: Configuración básica del Switch y dispositivo final</a:t>
            </a:r>
          </a:p>
        </p:txBody>
      </p:sp>
    </p:spTree>
    <p:custDataLst>
      <p:tags r:id="rId1"/>
    </p:custDataLst>
    <p:extLst>
      <p:ext uri="{BB962C8B-B14F-4D97-AF65-F5344CB8AC3E}">
        <p14:creationId xmlns=""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400"/>
              <a:t>Navegación del IOS</a:t>
            </a:r>
            <a:r>
              <a:rPr lang="es-419" sz="1600"/>
              <a:t/>
            </a:r>
            <a:br>
              <a:rPr lang="es-419" sz="1600"/>
            </a:br>
            <a:r>
              <a:rPr lang="es-419"/>
              <a:t>Modos de comando principales</a:t>
            </a:r>
          </a:p>
        </p:txBody>
      </p:sp>
      <p:sp>
        <p:nvSpPr>
          <p:cNvPr id="8195" name="Rectangle 6"/>
          <p:cNvSpPr>
            <a:spLocks noGrp="1" noChangeArrowheads="1"/>
          </p:cNvSpPr>
          <p:nvPr>
            <p:ph idx="1"/>
          </p:nvPr>
        </p:nvSpPr>
        <p:spPr>
          <a:xfrm>
            <a:off x="509481" y="962265"/>
            <a:ext cx="3676572" cy="1772806"/>
          </a:xfrm>
        </p:spPr>
        <p:txBody>
          <a:bodyPr/>
          <a:lstStyle/>
          <a:p>
            <a:pPr marL="0" indent="0" rtl="0">
              <a:buNone/>
            </a:pPr>
            <a:r>
              <a:rPr lang="es-419" b="1"/>
              <a:t>Modo EXEC de usuario </a:t>
            </a:r>
          </a:p>
          <a:p>
            <a:pPr lvl="1" rtl="0"/>
            <a:r>
              <a:rPr lang="es-419"/>
              <a:t>Permite el acceso solamente a una cantidad limitada de comandos básicos de monitoreo.</a:t>
            </a:r>
          </a:p>
          <a:p>
            <a:pPr lvl="1" rtl="0"/>
            <a:r>
              <a:rPr lang="es-419"/>
              <a:t>El modo EXEC de usuario se identifica porque el indicador de la CLI que finaliza con el símbolo &gt;.</a:t>
            </a:r>
          </a:p>
          <a:p>
            <a:pPr lvl="1"/>
            <a:endParaRPr lang="en-US" dirty="0"/>
          </a:p>
          <a:p>
            <a:endParaRPr lang="en-US" dirty="0"/>
          </a:p>
          <a:p>
            <a:pPr marL="0" indent="0">
              <a:buNone/>
            </a:pPr>
            <a:endParaRPr lang="en-US" dirty="0"/>
          </a:p>
        </p:txBody>
      </p:sp>
      <p:sp>
        <p:nvSpPr>
          <p:cNvPr id="23" name="Rectangle 6">
            <a:extLst>
              <a:ext uri="{FF2B5EF4-FFF2-40B4-BE49-F238E27FC236}">
                <a16:creationId xmlns="" xmlns:a16="http://schemas.microsoft.com/office/drawing/2014/main" id="{42D0F156-D90C-5047-9BB3-63A540FE7053}"/>
              </a:ext>
            </a:extLst>
          </p:cNvPr>
          <p:cNvSpPr txBox="1">
            <a:spLocks noChangeArrowheads="1"/>
          </p:cNvSpPr>
          <p:nvPr/>
        </p:nvSpPr>
        <p:spPr bwMode="auto">
          <a:xfrm>
            <a:off x="522434" y="3006759"/>
            <a:ext cx="3676573" cy="15746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es-419" b="1"/>
              <a:t>Privileged EXEC Mode: </a:t>
            </a:r>
          </a:p>
          <a:p>
            <a:pPr lvl="1" rtl="0"/>
            <a:r>
              <a:rPr lang="es-419"/>
              <a:t>Permite el acceso a todos los comandos y funciones.</a:t>
            </a:r>
          </a:p>
          <a:p>
            <a:pPr lvl="1" rtl="0"/>
            <a:r>
              <a:rPr lang="es-419"/>
              <a:t>Identificado por la solicitud de CLI que termina con el símbolo #</a:t>
            </a:r>
          </a:p>
          <a:p>
            <a:pPr lvl="1"/>
            <a:endParaRPr lang="en-US" dirty="0"/>
          </a:p>
          <a:p>
            <a:endParaRPr lang="en-US" dirty="0"/>
          </a:p>
          <a:p>
            <a:pPr marL="0" indent="0">
              <a:buFont typeface="Wingdings" panose="05000000000000000000" pitchFamily="2" charset="2"/>
              <a:buNone/>
            </a:pPr>
            <a:endParaRPr lang="en-US" dirty="0"/>
          </a:p>
        </p:txBody>
      </p:sp>
      <p:pic>
        <p:nvPicPr>
          <p:cNvPr id="26" name="Picture 25">
            <a:extLst>
              <a:ext uri="{FF2B5EF4-FFF2-40B4-BE49-F238E27FC236}">
                <a16:creationId xmlns="" xmlns:a16="http://schemas.microsoft.com/office/drawing/2014/main" id="{9452C8CA-3845-FE4F-BF60-6D89C2D657BE}"/>
              </a:ext>
            </a:extLst>
          </p:cNvPr>
          <p:cNvPicPr>
            <a:picLocks noChangeAspect="1"/>
          </p:cNvPicPr>
          <p:nvPr/>
        </p:nvPicPr>
        <p:blipFill>
          <a:blip r:embed="rId4"/>
          <a:stretch>
            <a:fillRect/>
          </a:stretch>
        </p:blipFill>
        <p:spPr>
          <a:xfrm>
            <a:off x="4957694" y="988595"/>
            <a:ext cx="2121408" cy="694509"/>
          </a:xfrm>
          <a:prstGeom prst="rect">
            <a:avLst/>
          </a:prstGeom>
        </p:spPr>
      </p:pic>
      <p:pic>
        <p:nvPicPr>
          <p:cNvPr id="25" name="Picture 24">
            <a:extLst>
              <a:ext uri="{FF2B5EF4-FFF2-40B4-BE49-F238E27FC236}">
                <a16:creationId xmlns="" xmlns:a16="http://schemas.microsoft.com/office/drawing/2014/main" id="{B8862851-51F3-B34C-8669-3E72C60F2E33}"/>
              </a:ext>
            </a:extLst>
          </p:cNvPr>
          <p:cNvPicPr>
            <a:picLocks noChangeAspect="1"/>
          </p:cNvPicPr>
          <p:nvPr/>
        </p:nvPicPr>
        <p:blipFill>
          <a:blip r:embed="rId5"/>
          <a:stretch>
            <a:fillRect/>
          </a:stretch>
        </p:blipFill>
        <p:spPr>
          <a:xfrm>
            <a:off x="4957948" y="1448758"/>
            <a:ext cx="2120900" cy="698500"/>
          </a:xfrm>
          <a:prstGeom prst="rect">
            <a:avLst/>
          </a:prstGeom>
        </p:spPr>
      </p:pic>
      <p:pic>
        <p:nvPicPr>
          <p:cNvPr id="17" name="Picture 16">
            <a:extLst>
              <a:ext uri="{FF2B5EF4-FFF2-40B4-BE49-F238E27FC236}">
                <a16:creationId xmlns="" xmlns:a16="http://schemas.microsoft.com/office/drawing/2014/main" id="{13A0C0C3-E181-E84E-9208-4792B7E7CC20}"/>
              </a:ext>
            </a:extLst>
          </p:cNvPr>
          <p:cNvPicPr>
            <a:picLocks noChangeAspect="1"/>
          </p:cNvPicPr>
          <p:nvPr/>
        </p:nvPicPr>
        <p:blipFill>
          <a:blip r:embed="rId6"/>
          <a:stretch>
            <a:fillRect/>
          </a:stretch>
        </p:blipFill>
        <p:spPr>
          <a:xfrm>
            <a:off x="4944994" y="2898392"/>
            <a:ext cx="2133600" cy="698500"/>
          </a:xfrm>
          <a:prstGeom prst="rect">
            <a:avLst/>
          </a:prstGeom>
        </p:spPr>
      </p:pic>
      <p:pic>
        <p:nvPicPr>
          <p:cNvPr id="21" name="Picture 20">
            <a:extLst>
              <a:ext uri="{FF2B5EF4-FFF2-40B4-BE49-F238E27FC236}">
                <a16:creationId xmlns="" xmlns:a16="http://schemas.microsoft.com/office/drawing/2014/main" id="{DEA24282-3258-8243-BECA-D551022599D2}"/>
              </a:ext>
            </a:extLst>
          </p:cNvPr>
          <p:cNvPicPr>
            <a:picLocks noChangeAspect="1"/>
          </p:cNvPicPr>
          <p:nvPr/>
        </p:nvPicPr>
        <p:blipFill>
          <a:blip r:embed="rId7"/>
          <a:stretch>
            <a:fillRect/>
          </a:stretch>
        </p:blipFill>
        <p:spPr>
          <a:xfrm>
            <a:off x="4944994" y="3362546"/>
            <a:ext cx="2133600" cy="647700"/>
          </a:xfrm>
          <a:prstGeom prst="rect">
            <a:avLst/>
          </a:prstGeom>
        </p:spPr>
      </p:pic>
    </p:spTree>
    <p:custDataLst>
      <p:tags r:id="rId1"/>
    </p:custDataLst>
    <p:extLst>
      <p:ext uri="{BB962C8B-B14F-4D97-AF65-F5344CB8AC3E}">
        <p14:creationId xmlns="" xmlns:p14="http://schemas.microsoft.com/office/powerpoint/2010/main" val="370727055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s-CR" sz="1400"/>
              <a:t>Navegación IOS</a:t>
            </a:r>
            <a:r>
              <a:rPr lang="es-419"/>
              <a:t/>
            </a:r>
            <a:br>
              <a:rPr lang="es-419"/>
            </a:br>
            <a:r>
              <a:rPr lang="es-419"/>
              <a:t>Modo de configuración y modos de subconfiguración</a:t>
            </a:r>
          </a:p>
        </p:txBody>
      </p:sp>
      <p:sp>
        <p:nvSpPr>
          <p:cNvPr id="7" name="Rectangle 6">
            <a:extLst>
              <a:ext uri="{FF2B5EF4-FFF2-40B4-BE49-F238E27FC236}">
                <a16:creationId xmlns="" xmlns:a16="http://schemas.microsoft.com/office/drawing/2014/main" id="{1E3EA599-9EF6-BE44-900E-A2949CF66BC2}"/>
              </a:ext>
            </a:extLst>
          </p:cNvPr>
          <p:cNvSpPr>
            <a:spLocks noGrp="1" noChangeArrowheads="1"/>
          </p:cNvSpPr>
          <p:nvPr>
            <p:ph idx="1"/>
          </p:nvPr>
        </p:nvSpPr>
        <p:spPr>
          <a:xfrm>
            <a:off x="455766" y="1035539"/>
            <a:ext cx="4229249" cy="3433526"/>
          </a:xfrm>
        </p:spPr>
        <p:txBody>
          <a:bodyPr/>
          <a:lstStyle/>
          <a:p>
            <a:pPr marL="0" indent="0">
              <a:spcAft>
                <a:spcPts val="100"/>
              </a:spcAft>
              <a:buNone/>
            </a:pPr>
            <a:r>
              <a:rPr lang="es-419" sz="1600" b="1"/>
              <a:t>Modo de configuración global:</a:t>
            </a:r>
          </a:p>
          <a:p>
            <a:pPr lvl="1" rtl="0">
              <a:spcAft>
                <a:spcPts val="100"/>
              </a:spcAft>
            </a:pPr>
            <a:r>
              <a:rPr lang="es-419" sz="1600"/>
              <a:t>Se utiliza para acceder a las opciones de configuración del dispositivo </a:t>
            </a:r>
          </a:p>
          <a:p>
            <a:pPr marL="142875" lvl="1" indent="0">
              <a:spcAft>
                <a:spcPts val="100"/>
              </a:spcAft>
              <a:buNone/>
            </a:pPr>
            <a:endParaRPr lang="en-US" sz="1600" dirty="0"/>
          </a:p>
          <a:p>
            <a:pPr marL="0" indent="0">
              <a:spcAft>
                <a:spcPts val="100"/>
              </a:spcAft>
              <a:buNone/>
            </a:pPr>
            <a:r>
              <a:rPr lang="es-419" sz="1600" b="1"/>
              <a:t>Modo de configuración de línea:</a:t>
            </a:r>
          </a:p>
          <a:p>
            <a:pPr lvl="1">
              <a:spcAft>
                <a:spcPts val="100"/>
              </a:spcAft>
              <a:buFont typeface="Arial" panose="020B0604020202020204" pitchFamily="34" charset="0"/>
              <a:buChar char="•"/>
            </a:pPr>
            <a:r>
              <a:rPr lang="es-419" sz="1500"/>
              <a:t>Se utiliza para configurar el acceso a la consola, SSH, Telnet o AUX</a:t>
            </a:r>
          </a:p>
          <a:p>
            <a:pPr marL="142875" lvl="1" indent="0">
              <a:spcAft>
                <a:spcPts val="100"/>
              </a:spcAft>
              <a:buNone/>
            </a:pPr>
            <a:endParaRPr lang="en-US" sz="1600" dirty="0"/>
          </a:p>
          <a:p>
            <a:pPr marL="0" indent="0" rtl="0">
              <a:spcAft>
                <a:spcPts val="100"/>
              </a:spcAft>
              <a:buNone/>
            </a:pPr>
            <a:r>
              <a:rPr lang="es-419" sz="1600" b="1"/>
              <a:t>Modo de configuración de interfaz</a:t>
            </a:r>
            <a:r>
              <a:rPr lang="es-419" sz="1600"/>
              <a:t> </a:t>
            </a:r>
          </a:p>
          <a:p>
            <a:pPr lvl="1" rtl="0"/>
            <a:r>
              <a:rPr lang="es-419" sz="1600"/>
              <a:t>Se utiliza para configurar un puerto de switch o una interfaz de router</a:t>
            </a:r>
          </a:p>
          <a:p>
            <a:pPr lvl="1"/>
            <a:endParaRPr lang="en-US" dirty="0"/>
          </a:p>
          <a:p>
            <a:endParaRPr lang="en-US" dirty="0"/>
          </a:p>
          <a:p>
            <a:pPr marL="0" indent="0">
              <a:buNone/>
            </a:pPr>
            <a:endParaRPr lang="en-US" dirty="0"/>
          </a:p>
        </p:txBody>
      </p:sp>
      <p:pic>
        <p:nvPicPr>
          <p:cNvPr id="11" name="Picture 10">
            <a:extLst>
              <a:ext uri="{FF2B5EF4-FFF2-40B4-BE49-F238E27FC236}">
                <a16:creationId xmlns="" xmlns:a16="http://schemas.microsoft.com/office/drawing/2014/main" id="{22966FC2-4F98-F245-A162-5BB7C58819FE}"/>
              </a:ext>
            </a:extLst>
          </p:cNvPr>
          <p:cNvPicPr>
            <a:picLocks noChangeAspect="1"/>
          </p:cNvPicPr>
          <p:nvPr/>
        </p:nvPicPr>
        <p:blipFill>
          <a:blip r:embed="rId4"/>
          <a:stretch>
            <a:fillRect/>
          </a:stretch>
        </p:blipFill>
        <p:spPr>
          <a:xfrm>
            <a:off x="4990371" y="1124458"/>
            <a:ext cx="2857500" cy="774700"/>
          </a:xfrm>
          <a:prstGeom prst="rect">
            <a:avLst/>
          </a:prstGeom>
        </p:spPr>
      </p:pic>
      <p:pic>
        <p:nvPicPr>
          <p:cNvPr id="5" name="Picture 4">
            <a:extLst>
              <a:ext uri="{FF2B5EF4-FFF2-40B4-BE49-F238E27FC236}">
                <a16:creationId xmlns="" xmlns:a16="http://schemas.microsoft.com/office/drawing/2014/main" id="{8EE4C97E-6654-054B-91B6-B1B5807F4128}"/>
              </a:ext>
            </a:extLst>
          </p:cNvPr>
          <p:cNvPicPr>
            <a:picLocks noChangeAspect="1"/>
          </p:cNvPicPr>
          <p:nvPr/>
        </p:nvPicPr>
        <p:blipFill>
          <a:blip r:embed="rId5"/>
          <a:stretch>
            <a:fillRect/>
          </a:stretch>
        </p:blipFill>
        <p:spPr>
          <a:xfrm>
            <a:off x="4990371" y="2286509"/>
            <a:ext cx="2857500" cy="774700"/>
          </a:xfrm>
          <a:prstGeom prst="rect">
            <a:avLst/>
          </a:prstGeom>
        </p:spPr>
      </p:pic>
      <p:pic>
        <p:nvPicPr>
          <p:cNvPr id="10" name="Picture 9">
            <a:extLst>
              <a:ext uri="{FF2B5EF4-FFF2-40B4-BE49-F238E27FC236}">
                <a16:creationId xmlns="" xmlns:a16="http://schemas.microsoft.com/office/drawing/2014/main" id="{181EA0E3-6FD1-244C-9DE6-99BF741C0365}"/>
              </a:ext>
            </a:extLst>
          </p:cNvPr>
          <p:cNvPicPr>
            <a:picLocks noChangeAspect="1"/>
          </p:cNvPicPr>
          <p:nvPr/>
        </p:nvPicPr>
        <p:blipFill>
          <a:blip r:embed="rId6"/>
          <a:stretch>
            <a:fillRect/>
          </a:stretch>
        </p:blipFill>
        <p:spPr>
          <a:xfrm>
            <a:off x="4990371" y="3448560"/>
            <a:ext cx="2857500" cy="774700"/>
          </a:xfrm>
          <a:prstGeom prst="rect">
            <a:avLst/>
          </a:prstGeom>
        </p:spPr>
      </p:pic>
    </p:spTree>
    <p:custDataLst>
      <p:tags r:id="rId1"/>
    </p:custDataLst>
    <p:extLst>
      <p:ext uri="{BB962C8B-B14F-4D97-AF65-F5344CB8AC3E}">
        <p14:creationId xmlns="" xmlns:p14="http://schemas.microsoft.com/office/powerpoint/2010/main" val="427442252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es-419" sz="1400"/>
              <a:t>Navegación IOS</a:t>
            </a:r>
            <a:r>
              <a:rPr lang="es-419"/>
              <a:t/>
            </a:r>
            <a:br>
              <a:rPr lang="es-419"/>
            </a:br>
            <a:r>
              <a:rPr lang="es-419"/>
              <a:t>Navegación entre modos IOS</a:t>
            </a:r>
          </a:p>
        </p:txBody>
      </p:sp>
      <p:sp>
        <p:nvSpPr>
          <p:cNvPr id="6" name="Rectangle 6">
            <a:extLst>
              <a:ext uri="{FF2B5EF4-FFF2-40B4-BE49-F238E27FC236}">
                <a16:creationId xmlns=""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r>
              <a:rPr lang="es-419" b="1"/>
              <a:t>Modo EXEC privilegiado:</a:t>
            </a:r>
          </a:p>
          <a:p>
            <a:pPr lvl="1" rtl="0">
              <a:spcAft>
                <a:spcPts val="400"/>
              </a:spcAft>
            </a:pPr>
            <a:r>
              <a:rPr lang="es-419"/>
              <a:t>Para pasar del modo EXEC del usuario al modo EXEC con privilegios, ingrese el comando </a:t>
            </a:r>
            <a:r>
              <a:rPr lang="es-419" b="1"/>
              <a:t>enable</a:t>
            </a:r>
            <a:r>
              <a:rPr lang="es-419"/>
              <a:t>.</a:t>
            </a:r>
          </a:p>
          <a:p>
            <a:r>
              <a:rPr lang="es-419" b="1"/>
              <a:t>Modo de configuración global: </a:t>
            </a:r>
          </a:p>
          <a:p>
            <a:pPr lvl="1" rtl="0"/>
            <a:r>
              <a:rPr lang="es-419"/>
              <a:t>Para entrar y salir del modo de configuración global, use el comando</a:t>
            </a:r>
            <a:r>
              <a:rPr lang="es-419" b="1"/>
              <a:t>configure terminal </a:t>
            </a:r>
            <a:r>
              <a:rPr lang="es-419"/>
              <a:t> Para volver al modo EXEC privilegiado, use el comando </a:t>
            </a:r>
            <a:r>
              <a:rPr lang="es-419" b="1"/>
              <a:t>exit</a:t>
            </a:r>
            <a:r>
              <a:rPr lang="es-419"/>
              <a:t> </a:t>
            </a:r>
          </a:p>
          <a:p>
            <a:r>
              <a:rPr lang="es-CR" b="1"/>
              <a:t>Modo de configuración de línea:</a:t>
            </a:r>
            <a:r>
              <a:rPr lang="es-419" b="1"/>
              <a:t> </a:t>
            </a:r>
          </a:p>
          <a:p>
            <a:pPr lvl="1" rtl="0"/>
            <a:r>
              <a:rPr lang="es-419"/>
              <a:t>Para entrar y salir del modo de configuración de línea, utilice el comando </a:t>
            </a:r>
            <a:r>
              <a:rPr lang="es-419" b="1"/>
              <a:t>line </a:t>
            </a:r>
            <a:r>
              <a:rPr lang="es-419"/>
              <a:t>seguido del tipo de línea de administración. Para volver al modo de configuración global, use el comando </a:t>
            </a:r>
            <a:r>
              <a:rPr lang="es-419" b="1"/>
              <a:t>exit</a:t>
            </a:r>
            <a:r>
              <a:rPr lang="es-419"/>
              <a:t> </a:t>
            </a:r>
          </a:p>
          <a:p>
            <a:endParaRPr lang="en-US" dirty="0"/>
          </a:p>
          <a:p>
            <a:pPr marL="0" indent="0">
              <a:buNone/>
            </a:pPr>
            <a:endParaRPr lang="en-US" dirty="0"/>
          </a:p>
          <a:p>
            <a:endParaRPr lang="en-US" altLang="ja-JP" dirty="0"/>
          </a:p>
        </p:txBody>
      </p:sp>
      <p:pic>
        <p:nvPicPr>
          <p:cNvPr id="16" name="Picture 15">
            <a:extLst>
              <a:ext uri="{FF2B5EF4-FFF2-40B4-BE49-F238E27FC236}">
                <a16:creationId xmlns="" xmlns:a16="http://schemas.microsoft.com/office/drawing/2014/main" id="{EFA3A149-BACA-2349-9D11-C0BE82F379B7}"/>
              </a:ext>
            </a:extLst>
          </p:cNvPr>
          <p:cNvPicPr>
            <a:picLocks noChangeAspect="1"/>
          </p:cNvPicPr>
          <p:nvPr/>
        </p:nvPicPr>
        <p:blipFill>
          <a:blip r:embed="rId4"/>
          <a:stretch>
            <a:fillRect/>
          </a:stretch>
        </p:blipFill>
        <p:spPr>
          <a:xfrm>
            <a:off x="4955387" y="1195626"/>
            <a:ext cx="2908300" cy="546100"/>
          </a:xfrm>
          <a:prstGeom prst="rect">
            <a:avLst/>
          </a:prstGeom>
        </p:spPr>
      </p:pic>
      <p:pic>
        <p:nvPicPr>
          <p:cNvPr id="11" name="Picture 10">
            <a:extLst>
              <a:ext uri="{FF2B5EF4-FFF2-40B4-BE49-F238E27FC236}">
                <a16:creationId xmlns="" xmlns:a16="http://schemas.microsoft.com/office/drawing/2014/main" id="{54F9FD8A-05C8-D44A-8F30-79A483FB6C37}"/>
              </a:ext>
            </a:extLst>
          </p:cNvPr>
          <p:cNvPicPr>
            <a:picLocks noChangeAspect="1"/>
          </p:cNvPicPr>
          <p:nvPr/>
        </p:nvPicPr>
        <p:blipFill>
          <a:blip r:embed="rId5"/>
          <a:stretch>
            <a:fillRect/>
          </a:stretch>
        </p:blipFill>
        <p:spPr>
          <a:xfrm>
            <a:off x="4913662" y="2292858"/>
            <a:ext cx="2991751" cy="557784"/>
          </a:xfrm>
          <a:prstGeom prst="rect">
            <a:avLst/>
          </a:prstGeom>
        </p:spPr>
      </p:pic>
      <p:pic>
        <p:nvPicPr>
          <p:cNvPr id="12" name="Picture 11">
            <a:extLst>
              <a:ext uri="{FF2B5EF4-FFF2-40B4-BE49-F238E27FC236}">
                <a16:creationId xmlns="" xmlns:a16="http://schemas.microsoft.com/office/drawing/2014/main" id="{640DB018-9109-864C-B0B8-85608C19AAE9}"/>
              </a:ext>
            </a:extLst>
          </p:cNvPr>
          <p:cNvPicPr>
            <a:picLocks noChangeAspect="1"/>
          </p:cNvPicPr>
          <p:nvPr/>
        </p:nvPicPr>
        <p:blipFill>
          <a:blip r:embed="rId6"/>
          <a:stretch>
            <a:fillRect/>
          </a:stretch>
        </p:blipFill>
        <p:spPr>
          <a:xfrm>
            <a:off x="4913662" y="3844794"/>
            <a:ext cx="3009900" cy="533400"/>
          </a:xfrm>
          <a:prstGeom prst="rect">
            <a:avLst/>
          </a:prstGeom>
        </p:spPr>
      </p:pic>
    </p:spTree>
    <p:custDataLst>
      <p:tags r:id="rId1"/>
    </p:custDataLst>
    <p:extLst>
      <p:ext uri="{BB962C8B-B14F-4D97-AF65-F5344CB8AC3E}">
        <p14:creationId xmlns="" xmlns:p14="http://schemas.microsoft.com/office/powerpoint/2010/main" val="290083012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es-419" sz="1400"/>
              <a:t>Navegación IOS</a:t>
            </a:r>
            <a:r>
              <a:rPr lang="es-419"/>
              <a:t/>
            </a:r>
            <a:br>
              <a:rPr lang="es-419"/>
            </a:br>
            <a:r>
              <a:rPr lang="es-419"/>
              <a:t>Navegación entre modos IOS (Cont.)</a:t>
            </a:r>
          </a:p>
        </p:txBody>
      </p:sp>
      <p:sp>
        <p:nvSpPr>
          <p:cNvPr id="6" name="Rectangle 6">
            <a:extLst>
              <a:ext uri="{FF2B5EF4-FFF2-40B4-BE49-F238E27FC236}">
                <a16:creationId xmlns="" xmlns:a16="http://schemas.microsoft.com/office/drawing/2014/main" id="{FDB50C7D-A789-1947-A197-D4C18A6B4C22}"/>
              </a:ext>
            </a:extLst>
          </p:cNvPr>
          <p:cNvSpPr>
            <a:spLocks noGrp="1" noChangeArrowheads="1"/>
          </p:cNvSpPr>
          <p:nvPr>
            <p:ph idx="1"/>
          </p:nvPr>
        </p:nvSpPr>
        <p:spPr>
          <a:xfrm>
            <a:off x="134337" y="1107427"/>
            <a:ext cx="4437663" cy="2928646"/>
          </a:xfrm>
        </p:spPr>
        <p:txBody>
          <a:bodyPr/>
          <a:lstStyle/>
          <a:p>
            <a:pPr marL="0" indent="0" rtl="0">
              <a:buNone/>
            </a:pPr>
            <a:r>
              <a:rPr lang="es-419" b="1"/>
              <a:t>Modos de subconfiguración </a:t>
            </a:r>
          </a:p>
          <a:p>
            <a:pPr lvl="1" rtl="0"/>
            <a:r>
              <a:rPr lang="es-419"/>
              <a:t>Para salir de un modo de subconfiguración y volver al modo de configuración global, utilice el comando </a:t>
            </a:r>
            <a:r>
              <a:rPr lang="es-419" b="1"/>
              <a:t>exit</a:t>
            </a:r>
            <a:r>
              <a:rPr lang="es-419" b="1" i="1"/>
              <a:t> </a:t>
            </a:r>
            <a:r>
              <a:rPr lang="es-419"/>
              <a:t>. Para volver al modo EXEC de privilegios, utilice el comando </a:t>
            </a:r>
            <a:r>
              <a:rPr lang="es-419" b="1"/>
              <a:t>end</a:t>
            </a:r>
            <a:r>
              <a:rPr lang="es-419"/>
              <a:t> o la combinación de </a:t>
            </a:r>
            <a:r>
              <a:rPr lang="es-419" b="1"/>
              <a:t>teclas Ctrl +Z</a:t>
            </a:r>
            <a:r>
              <a:rPr lang="es-419"/>
              <a:t> . </a:t>
            </a:r>
          </a:p>
          <a:p>
            <a:pPr marL="142875" lvl="1" indent="0">
              <a:buNone/>
            </a:pPr>
            <a:endParaRPr lang="en-US" dirty="0"/>
          </a:p>
          <a:p>
            <a:pPr lvl="1" rtl="0"/>
            <a:r>
              <a:rPr lang="es-419"/>
              <a:t>Para desplazarse directamente de un modo de subconfiguración a otro, escriba el comando de modo de subconfiguración deseado. En el ejemplo, el símbolo del sistema cambia de </a:t>
            </a:r>
            <a:r>
              <a:rPr lang="es-419" b="1"/>
              <a:t>(config-line)# </a:t>
            </a:r>
            <a:r>
              <a:rPr lang="es-419"/>
              <a:t>a </a:t>
            </a:r>
            <a:r>
              <a:rPr lang="es-419" b="1"/>
              <a:t>(config-if)#</a:t>
            </a:r>
            <a:r>
              <a:rPr lang="es-419"/>
              <a:t>. </a:t>
            </a:r>
            <a:r>
              <a:rPr lang="es-419" b="1"/>
              <a:t> </a:t>
            </a:r>
          </a:p>
          <a:p>
            <a:pPr marL="0" indent="0">
              <a:buNone/>
            </a:pPr>
            <a:endParaRPr lang="en-US" dirty="0"/>
          </a:p>
          <a:p>
            <a:endParaRPr lang="en-US" altLang="ja-JP" dirty="0"/>
          </a:p>
        </p:txBody>
      </p:sp>
      <p:pic>
        <p:nvPicPr>
          <p:cNvPr id="7" name="Picture 6">
            <a:extLst>
              <a:ext uri="{FF2B5EF4-FFF2-40B4-BE49-F238E27FC236}">
                <a16:creationId xmlns="" xmlns:a16="http://schemas.microsoft.com/office/drawing/2014/main" id="{124761F0-3B51-F447-AF31-ED4259157781}"/>
              </a:ext>
            </a:extLst>
          </p:cNvPr>
          <p:cNvPicPr>
            <a:picLocks noChangeAspect="1"/>
          </p:cNvPicPr>
          <p:nvPr/>
        </p:nvPicPr>
        <p:blipFill>
          <a:blip r:embed="rId4"/>
          <a:stretch>
            <a:fillRect/>
          </a:stretch>
        </p:blipFill>
        <p:spPr>
          <a:xfrm>
            <a:off x="4764978" y="1747923"/>
            <a:ext cx="3784600" cy="482600"/>
          </a:xfrm>
          <a:prstGeom prst="rect">
            <a:avLst/>
          </a:prstGeom>
        </p:spPr>
      </p:pic>
      <p:pic>
        <p:nvPicPr>
          <p:cNvPr id="4" name="Picture 3">
            <a:extLst>
              <a:ext uri="{FF2B5EF4-FFF2-40B4-BE49-F238E27FC236}">
                <a16:creationId xmlns="" xmlns:a16="http://schemas.microsoft.com/office/drawing/2014/main" id="{F1E61373-4A92-7647-872A-CA2E86F98386}"/>
              </a:ext>
            </a:extLst>
          </p:cNvPr>
          <p:cNvPicPr>
            <a:picLocks noChangeAspect="1"/>
          </p:cNvPicPr>
          <p:nvPr/>
        </p:nvPicPr>
        <p:blipFill>
          <a:blip r:embed="rId5"/>
          <a:stretch>
            <a:fillRect/>
          </a:stretch>
        </p:blipFill>
        <p:spPr>
          <a:xfrm>
            <a:off x="4764978" y="3260522"/>
            <a:ext cx="3784600" cy="444500"/>
          </a:xfrm>
          <a:prstGeom prst="rect">
            <a:avLst/>
          </a:prstGeom>
        </p:spPr>
      </p:pic>
    </p:spTree>
    <p:custDataLst>
      <p:tags r:id="rId1"/>
    </p:custDataLst>
    <p:extLst>
      <p:ext uri="{BB962C8B-B14F-4D97-AF65-F5344CB8AC3E}">
        <p14:creationId xmlns="" xmlns:p14="http://schemas.microsoft.com/office/powerpoint/2010/main" val="67933383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pPr rtl="0"/>
            <a:r>
              <a:rPr lang="es-419" sz="4000">
                <a:solidFill>
                  <a:schemeClr val="accent5">
                    <a:lumMod val="40000"/>
                    <a:lumOff val="60000"/>
                  </a:schemeClr>
                </a:solidFill>
              </a:rPr>
              <a:t>2.3 – Estructura de los comandos</a:t>
            </a:r>
          </a:p>
        </p:txBody>
      </p:sp>
    </p:spTree>
    <p:custDataLst>
      <p:tags r:id="rId1"/>
    </p:custDataLst>
    <p:extLst>
      <p:ext uri="{BB962C8B-B14F-4D97-AF65-F5344CB8AC3E}">
        <p14:creationId xmlns="" xmlns:p14="http://schemas.microsoft.com/office/powerpoint/2010/main" val="331369368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400" dirty="0"/>
              <a:t>La </a:t>
            </a:r>
            <a:r>
              <a:rPr lang="en-US" sz="1400" dirty="0" err="1"/>
              <a:t>estructura</a:t>
            </a:r>
            <a:r>
              <a:rPr lang="en-US" sz="1400" dirty="0"/>
              <a:t> de commando</a:t>
            </a:r>
            <a:r>
              <a:rPr lang="en-US" dirty="0"/>
              <a:t/>
            </a:r>
            <a:br>
              <a:rPr lang="en-US" dirty="0"/>
            </a:br>
            <a:r>
              <a:rPr lang="en-US" dirty="0" err="1"/>
              <a:t>Estructura</a:t>
            </a:r>
            <a:r>
              <a:rPr lang="en-US" dirty="0"/>
              <a:t> </a:t>
            </a:r>
            <a:r>
              <a:rPr lang="en-US" dirty="0" err="1"/>
              <a:t>básica</a:t>
            </a:r>
            <a:r>
              <a:rPr lang="en-US" dirty="0"/>
              <a:t> del </a:t>
            </a:r>
            <a:r>
              <a:rPr lang="en-US" dirty="0" err="1"/>
              <a:t>comando</a:t>
            </a:r>
            <a:r>
              <a:rPr lang="en-US" dirty="0"/>
              <a:t> IOS</a:t>
            </a:r>
            <a:endParaRPr lang="es-419" dirty="0"/>
          </a:p>
        </p:txBody>
      </p:sp>
      <p:sp>
        <p:nvSpPr>
          <p:cNvPr id="5" name="Rectangle 6">
            <a:extLst>
              <a:ext uri="{FF2B5EF4-FFF2-40B4-BE49-F238E27FC236}">
                <a16:creationId xmlns="" xmlns:a16="http://schemas.microsoft.com/office/drawing/2014/main" id="{8A3AB3B0-9D4C-4845-86A8-9CDB13B2A872}"/>
              </a:ext>
            </a:extLst>
          </p:cNvPr>
          <p:cNvSpPr>
            <a:spLocks noGrp="1" noChangeArrowheads="1"/>
          </p:cNvSpPr>
          <p:nvPr>
            <p:ph idx="1"/>
          </p:nvPr>
        </p:nvSpPr>
        <p:spPr>
          <a:xfrm>
            <a:off x="800099" y="3123949"/>
            <a:ext cx="7543801" cy="1201518"/>
          </a:xfrm>
        </p:spPr>
        <p:txBody>
          <a:bodyPr/>
          <a:lstStyle/>
          <a:p>
            <a:pPr rtl="0">
              <a:buFont typeface="Arial" panose="020B0604020202020204" pitchFamily="34" charset="0"/>
              <a:buChar char="•"/>
            </a:pPr>
            <a:r>
              <a:rPr lang="es-419"/>
              <a:t>Palabra clave: un parámetro específico que se define en el sistema operativo (en la figura ip protocols)</a:t>
            </a:r>
          </a:p>
          <a:p>
            <a:pPr rtl="0">
              <a:buFont typeface="Arial" panose="020B0604020202020204" pitchFamily="34" charset="0"/>
              <a:buChar char="•"/>
            </a:pPr>
            <a:r>
              <a:rPr lang="es-419" b="1"/>
              <a:t>Argumento: </a:t>
            </a:r>
            <a:r>
              <a:rPr lang="es-419"/>
              <a:t>no está predefinido; es un valor o variable definido por el usuario, (en la figura, 192.168.10.5)</a:t>
            </a:r>
          </a:p>
          <a:p>
            <a:pPr marL="0" indent="0">
              <a:buNone/>
            </a:pPr>
            <a:endParaRPr lang="en-US"/>
          </a:p>
          <a:p>
            <a:endParaRPr lang="en-US" altLang="ja-JP"/>
          </a:p>
        </p:txBody>
      </p:sp>
      <p:pic>
        <p:nvPicPr>
          <p:cNvPr id="2" name="Picture 1">
            <a:extLst>
              <a:ext uri="{FF2B5EF4-FFF2-40B4-BE49-F238E27FC236}">
                <a16:creationId xmlns="" xmlns:a16="http://schemas.microsoft.com/office/drawing/2014/main" id="{1AFC5DF7-E4C5-654F-89C0-5DF1D6C2B78C}"/>
              </a:ext>
            </a:extLst>
          </p:cNvPr>
          <p:cNvPicPr>
            <a:picLocks noChangeAspect="1"/>
          </p:cNvPicPr>
          <p:nvPr/>
        </p:nvPicPr>
        <p:blipFill>
          <a:blip r:embed="rId4"/>
          <a:stretch>
            <a:fillRect/>
          </a:stretch>
        </p:blipFill>
        <p:spPr>
          <a:xfrm>
            <a:off x="1962150" y="818033"/>
            <a:ext cx="5219700" cy="2108200"/>
          </a:xfrm>
          <a:prstGeom prst="rect">
            <a:avLst/>
          </a:prstGeom>
        </p:spPr>
      </p:pic>
    </p:spTree>
    <p:custDataLst>
      <p:tags r:id="rId1"/>
    </p:custDataLst>
    <p:extLst>
      <p:ext uri="{BB962C8B-B14F-4D97-AF65-F5344CB8AC3E}">
        <p14:creationId xmlns="" xmlns:p14="http://schemas.microsoft.com/office/powerpoint/2010/main" val="306145413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CR" sz="1400"/>
              <a:t>La estructura de comando</a:t>
            </a:r>
            <a:r>
              <a:rPr lang="es-CR"/>
              <a:t/>
            </a:r>
            <a:br>
              <a:rPr lang="es-CR"/>
            </a:br>
            <a:r>
              <a:rPr lang="es-CR"/>
              <a:t>Comprobación de la sintaxis del comando IOS</a:t>
            </a:r>
            <a:endParaRPr lang="es-419"/>
          </a:p>
        </p:txBody>
      </p:sp>
      <p:sp>
        <p:nvSpPr>
          <p:cNvPr id="5" name="Rectangle 6">
            <a:extLst>
              <a:ext uri="{FF2B5EF4-FFF2-40B4-BE49-F238E27FC236}">
                <a16:creationId xmlns="" xmlns:a16="http://schemas.microsoft.com/office/drawing/2014/main" id="{8A3AB3B0-9D4C-4845-86A8-9CDB13B2A872}"/>
              </a:ext>
            </a:extLst>
          </p:cNvPr>
          <p:cNvSpPr>
            <a:spLocks noGrp="1" noChangeArrowheads="1"/>
          </p:cNvSpPr>
          <p:nvPr>
            <p:ph idx="1"/>
          </p:nvPr>
        </p:nvSpPr>
        <p:spPr>
          <a:xfrm>
            <a:off x="287676" y="798944"/>
            <a:ext cx="8291245" cy="1151776"/>
          </a:xfrm>
        </p:spPr>
        <p:txBody>
          <a:bodyPr/>
          <a:lstStyle/>
          <a:p>
            <a:pPr marL="0" indent="0" rtl="0">
              <a:buNone/>
            </a:pPr>
            <a:r>
              <a:rPr lang="es-419" sz="1400"/>
              <a:t>Un comando podría requerir uno o más argumentos. Para determinar cuáles son las palabras clave y los argumentos requeridos para un comando, consulte la sintaxis de comandos. </a:t>
            </a:r>
          </a:p>
          <a:p>
            <a:pPr lvl="1" rtl="0"/>
            <a:r>
              <a:rPr lang="es-419"/>
              <a:t>El texto en negrita indica los comandos y las palabras clave que se introducen literalmente como se muestran. </a:t>
            </a:r>
          </a:p>
          <a:p>
            <a:pPr lvl="1" rtl="0"/>
            <a:r>
              <a:rPr lang="es-419"/>
              <a:t>El texto en cursiva indica los argumentos para los cuales el usuario proporciona el valor.</a:t>
            </a:r>
          </a:p>
        </p:txBody>
      </p:sp>
      <p:graphicFrame>
        <p:nvGraphicFramePr>
          <p:cNvPr id="8" name="Table 7">
            <a:extLst>
              <a:ext uri="{FF2B5EF4-FFF2-40B4-BE49-F238E27FC236}">
                <a16:creationId xmlns="" xmlns:a16="http://schemas.microsoft.com/office/drawing/2014/main" id="{58EF1640-8E09-B446-B06E-259AF15A666E}"/>
              </a:ext>
            </a:extLst>
          </p:cNvPr>
          <p:cNvGraphicFramePr>
            <a:graphicFrameLocks noGrp="1"/>
          </p:cNvGraphicFramePr>
          <p:nvPr>
            <p:extLst>
              <p:ext uri="{D42A27DB-BD31-4B8C-83A1-F6EECF244321}">
                <p14:modId xmlns="" xmlns:p14="http://schemas.microsoft.com/office/powerpoint/2010/main" val="1088077295"/>
              </p:ext>
            </p:extLst>
          </p:nvPr>
        </p:nvGraphicFramePr>
        <p:xfrm>
          <a:off x="565078" y="2239216"/>
          <a:ext cx="8013843" cy="2235634"/>
        </p:xfrm>
        <a:graphic>
          <a:graphicData uri="http://schemas.openxmlformats.org/drawingml/2006/table">
            <a:tbl>
              <a:tblPr firstRow="1" bandRow="1">
                <a:tableStyleId>{5C22544A-7EE6-4342-B048-85BDC9FD1C3A}</a:tableStyleId>
              </a:tblPr>
              <a:tblGrid>
                <a:gridCol w="1360540">
                  <a:extLst>
                    <a:ext uri="{9D8B030D-6E8A-4147-A177-3AD203B41FA5}">
                      <a16:colId xmlns="" xmlns:a16="http://schemas.microsoft.com/office/drawing/2014/main" val="1180500583"/>
                    </a:ext>
                  </a:extLst>
                </a:gridCol>
                <a:gridCol w="6653303">
                  <a:extLst>
                    <a:ext uri="{9D8B030D-6E8A-4147-A177-3AD203B41FA5}">
                      <a16:colId xmlns="" xmlns:a16="http://schemas.microsoft.com/office/drawing/2014/main" val="2741835617"/>
                    </a:ext>
                  </a:extLst>
                </a:gridCol>
              </a:tblGrid>
              <a:tr h="183316">
                <a:tc>
                  <a:txBody>
                    <a:bodyPr/>
                    <a:lstStyle/>
                    <a:p>
                      <a:pPr rtl="0"/>
                      <a:r>
                        <a:rPr lang="es-419" sz="1200" dirty="0"/>
                        <a:t>Convención</a:t>
                      </a:r>
                    </a:p>
                  </a:txBody>
                  <a:tcPr/>
                </a:tc>
                <a:tc>
                  <a:txBody>
                    <a:bodyPr/>
                    <a:lstStyle/>
                    <a:p>
                      <a:pPr rtl="0"/>
                      <a:r>
                        <a:rPr lang="es-419" sz="1200"/>
                        <a:t>Descripción</a:t>
                      </a:r>
                    </a:p>
                  </a:txBody>
                  <a:tcPr/>
                </a:tc>
                <a:extLst>
                  <a:ext uri="{0D108BD9-81ED-4DB2-BD59-A6C34878D82A}">
                    <a16:rowId xmlns="" xmlns:a16="http://schemas.microsoft.com/office/drawing/2014/main" val="3590626540"/>
                  </a:ext>
                </a:extLst>
              </a:tr>
              <a:tr h="308073">
                <a:tc>
                  <a:txBody>
                    <a:bodyPr/>
                    <a:lstStyle/>
                    <a:p>
                      <a:pPr rtl="0" fontAlgn="ctr"/>
                      <a:r>
                        <a:rPr lang="es-419" sz="1200" b="1">
                          <a:effectLst/>
                        </a:rPr>
                        <a:t>negrita</a:t>
                      </a:r>
                    </a:p>
                  </a:txBody>
                  <a:tcPr marL="47625" marR="47625" marT="47625" marB="47625" anchor="ctr"/>
                </a:tc>
                <a:tc>
                  <a:txBody>
                    <a:bodyPr/>
                    <a:lstStyle/>
                    <a:p>
                      <a:pPr rtl="0" fontAlgn="ctr"/>
                      <a:r>
                        <a:rPr lang="es-419" sz="1200" b="0">
                          <a:effectLst/>
                        </a:rPr>
                        <a:t>El texto en negrita indica los comandos y las palabras clave que se introducen literalmente como se muestran.</a:t>
                      </a:r>
                    </a:p>
                  </a:txBody>
                  <a:tcPr marL="47625" marR="47625" marT="47625" marB="47625" anchor="ctr"/>
                </a:tc>
                <a:extLst>
                  <a:ext uri="{0D108BD9-81ED-4DB2-BD59-A6C34878D82A}">
                    <a16:rowId xmlns="" xmlns:a16="http://schemas.microsoft.com/office/drawing/2014/main" val="3639080909"/>
                  </a:ext>
                </a:extLst>
              </a:tr>
              <a:tr h="308073">
                <a:tc>
                  <a:txBody>
                    <a:bodyPr/>
                    <a:lstStyle/>
                    <a:p>
                      <a:pPr rtl="0" fontAlgn="ctr"/>
                      <a:r>
                        <a:rPr lang="es-419" sz="1200" b="0" i="1" dirty="0">
                          <a:effectLst/>
                        </a:rPr>
                        <a:t>cursiva</a:t>
                      </a:r>
                    </a:p>
                  </a:txBody>
                  <a:tcPr marL="47625" marR="47625" marT="47625" marB="47625" anchor="ctr"/>
                </a:tc>
                <a:tc>
                  <a:txBody>
                    <a:bodyPr/>
                    <a:lstStyle/>
                    <a:p>
                      <a:pPr rtl="0" fontAlgn="ctr"/>
                      <a:r>
                        <a:rPr lang="es-419" sz="1200" b="0" dirty="0">
                          <a:effectLst/>
                        </a:rPr>
                        <a:t>El texto en cursiva indica los argumentos para los cuales el usuario proporciona el valor.</a:t>
                      </a:r>
                    </a:p>
                  </a:txBody>
                  <a:tcPr marL="47625" marR="47625" marT="47625" marB="47625" anchor="ctr"/>
                </a:tc>
                <a:extLst>
                  <a:ext uri="{0D108BD9-81ED-4DB2-BD59-A6C34878D82A}">
                    <a16:rowId xmlns="" xmlns:a16="http://schemas.microsoft.com/office/drawing/2014/main" val="4082093158"/>
                  </a:ext>
                </a:extLst>
              </a:tr>
              <a:tr h="308073">
                <a:tc>
                  <a:txBody>
                    <a:bodyPr/>
                    <a:lstStyle/>
                    <a:p>
                      <a:pPr rtl="0" fontAlgn="ctr"/>
                      <a:r>
                        <a:rPr lang="es-419" sz="1200" b="1">
                          <a:effectLst/>
                        </a:rPr>
                        <a:t>[</a:t>
                      </a:r>
                      <a:r>
                        <a:rPr lang="es-419" sz="1200" b="0">
                          <a:effectLst/>
                        </a:rPr>
                        <a:t>x</a:t>
                      </a:r>
                      <a:r>
                        <a:rPr lang="es-419" sz="1200" b="1">
                          <a:effectLst/>
                        </a:rPr>
                        <a:t>]</a:t>
                      </a:r>
                    </a:p>
                  </a:txBody>
                  <a:tcPr marL="47625" marR="47625" marT="47625" marB="47625" anchor="ctr"/>
                </a:tc>
                <a:tc>
                  <a:txBody>
                    <a:bodyPr/>
                    <a:lstStyle/>
                    <a:p>
                      <a:pPr rtl="0" fontAlgn="ctr"/>
                      <a:r>
                        <a:rPr lang="es-419" sz="1200" b="0">
                          <a:effectLst/>
                        </a:rPr>
                        <a:t>Los corchetes indican un elemento opcional (palabra clave o argumento).</a:t>
                      </a:r>
                    </a:p>
                  </a:txBody>
                  <a:tcPr marL="47625" marR="47625" marT="47625" marB="47625" anchor="ctr"/>
                </a:tc>
                <a:extLst>
                  <a:ext uri="{0D108BD9-81ED-4DB2-BD59-A6C34878D82A}">
                    <a16:rowId xmlns="" xmlns:a16="http://schemas.microsoft.com/office/drawing/2014/main" val="2021840048"/>
                  </a:ext>
                </a:extLst>
              </a:tr>
              <a:tr h="331663">
                <a:tc>
                  <a:txBody>
                    <a:bodyPr/>
                    <a:lstStyle/>
                    <a:p>
                      <a:pPr rtl="0" fontAlgn="ctr"/>
                      <a:r>
                        <a:rPr lang="es-419" sz="1200" b="1">
                          <a:effectLst/>
                        </a:rPr>
                        <a:t>{</a:t>
                      </a:r>
                      <a:r>
                        <a:rPr lang="es-419" sz="1200" b="0">
                          <a:effectLst/>
                        </a:rPr>
                        <a:t>x</a:t>
                      </a:r>
                      <a:r>
                        <a:rPr lang="es-419" sz="1200" b="1">
                          <a:effectLst/>
                        </a:rPr>
                        <a:t>}</a:t>
                      </a:r>
                    </a:p>
                  </a:txBody>
                  <a:tcPr marL="47625" marR="47625" marT="47625" marB="47625" anchor="ctr"/>
                </a:tc>
                <a:tc>
                  <a:txBody>
                    <a:bodyPr/>
                    <a:lstStyle/>
                    <a:p>
                      <a:pPr rtl="0" fontAlgn="ctr"/>
                      <a:r>
                        <a:rPr lang="es-419" sz="1200" b="0">
                          <a:effectLst/>
                        </a:rPr>
                        <a:t>Las llaves indican un elemento obligatorio (palabra clave o argumento).</a:t>
                      </a:r>
                    </a:p>
                  </a:txBody>
                  <a:tcPr marL="47625" marR="47625" marT="47625" marB="47625" anchor="ctr"/>
                </a:tc>
                <a:extLst>
                  <a:ext uri="{0D108BD9-81ED-4DB2-BD59-A6C34878D82A}">
                    <a16:rowId xmlns="" xmlns:a16="http://schemas.microsoft.com/office/drawing/2014/main" val="2968577270"/>
                  </a:ext>
                </a:extLst>
              </a:tr>
              <a:tr h="552495">
                <a:tc>
                  <a:txBody>
                    <a:bodyPr/>
                    <a:lstStyle/>
                    <a:p>
                      <a:pPr rtl="0" fontAlgn="ctr"/>
                      <a:r>
                        <a:rPr lang="es-419" sz="1200" b="1">
                          <a:effectLst/>
                        </a:rPr>
                        <a:t>[</a:t>
                      </a:r>
                      <a:r>
                        <a:rPr lang="es-419" sz="1200" b="0">
                          <a:effectLst/>
                        </a:rPr>
                        <a:t>x</a:t>
                      </a:r>
                      <a:r>
                        <a:rPr lang="es-419" sz="1200" b="1">
                          <a:effectLst/>
                        </a:rPr>
                        <a:t> {</a:t>
                      </a:r>
                      <a:r>
                        <a:rPr lang="es-419" sz="1200" b="0">
                          <a:effectLst/>
                        </a:rPr>
                        <a:t>y</a:t>
                      </a:r>
                      <a:r>
                        <a:rPr lang="es-419" sz="1200" b="1">
                          <a:effectLst/>
                        </a:rPr>
                        <a:t> | </a:t>
                      </a:r>
                      <a:r>
                        <a:rPr lang="es-419" sz="1200" b="0">
                          <a:effectLst/>
                        </a:rPr>
                        <a:t>z</a:t>
                      </a:r>
                      <a:r>
                        <a:rPr lang="es-419" sz="1200" b="1">
                          <a:effectLst/>
                        </a:rPr>
                        <a:t> }]</a:t>
                      </a:r>
                    </a:p>
                  </a:txBody>
                  <a:tcPr marL="47625" marR="47625" marT="47625" marB="47625" anchor="ctr"/>
                </a:tc>
                <a:tc>
                  <a:txBody>
                    <a:bodyPr/>
                    <a:lstStyle/>
                    <a:p>
                      <a:pPr rtl="0" fontAlgn="ctr"/>
                      <a:r>
                        <a:rPr lang="es-419" sz="1200" b="0">
                          <a:effectLst/>
                        </a:rPr>
                        <a:t>Las llaves y las líneas verticales dentro de corchetes indican una opción obligatoria dentro de un elemento opcional. Los espacios se utilizan para delinear claramente partes del comando.</a:t>
                      </a:r>
                    </a:p>
                  </a:txBody>
                  <a:tcPr marL="47625" marR="47625" marT="47625" marB="47625" anchor="ctr"/>
                </a:tc>
                <a:extLst>
                  <a:ext uri="{0D108BD9-81ED-4DB2-BD59-A6C34878D82A}">
                    <a16:rowId xmlns="" xmlns:a16="http://schemas.microsoft.com/office/drawing/2014/main" val="2224970778"/>
                  </a:ext>
                </a:extLst>
              </a:tr>
            </a:tbl>
          </a:graphicData>
        </a:graphic>
      </p:graphicFrame>
    </p:spTree>
    <p:custDataLst>
      <p:tags r:id="rId1"/>
    </p:custDataLst>
    <p:extLst>
      <p:ext uri="{BB962C8B-B14F-4D97-AF65-F5344CB8AC3E}">
        <p14:creationId xmlns="" xmlns:p14="http://schemas.microsoft.com/office/powerpoint/2010/main" val="158814508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CR" sz="1400"/>
              <a:t>La estructura de comando</a:t>
            </a:r>
            <a:r>
              <a:rPr lang="es-CR"/>
              <a:t/>
            </a:r>
            <a:br>
              <a:rPr lang="es-CR"/>
            </a:br>
            <a:r>
              <a:rPr lang="es-CR"/>
              <a:t>Comprobación de la sintaxis del comando IOS (Cont.)</a:t>
            </a:r>
            <a:endParaRPr lang="es-419"/>
          </a:p>
        </p:txBody>
      </p:sp>
      <p:sp>
        <p:nvSpPr>
          <p:cNvPr id="5" name="Rectangle 6">
            <a:extLst>
              <a:ext uri="{FF2B5EF4-FFF2-40B4-BE49-F238E27FC236}">
                <a16:creationId xmlns="" xmlns:a16="http://schemas.microsoft.com/office/drawing/2014/main" id="{8A3AB3B0-9D4C-4845-86A8-9CDB13B2A872}"/>
              </a:ext>
            </a:extLst>
          </p:cNvPr>
          <p:cNvSpPr>
            <a:spLocks noGrp="1" noChangeArrowheads="1"/>
          </p:cNvSpPr>
          <p:nvPr>
            <p:ph idx="1"/>
          </p:nvPr>
        </p:nvSpPr>
        <p:spPr>
          <a:xfrm>
            <a:off x="447040" y="810994"/>
            <a:ext cx="7724140" cy="435515"/>
          </a:xfrm>
        </p:spPr>
        <p:txBody>
          <a:bodyPr/>
          <a:lstStyle/>
          <a:p>
            <a:pPr rtl="0"/>
            <a:r>
              <a:rPr lang="es-419"/>
              <a:t>La sintaxis proporciona el patrón o el formato que se debe utilizar cuando se introduce un comando.</a:t>
            </a:r>
          </a:p>
        </p:txBody>
      </p:sp>
      <p:sp>
        <p:nvSpPr>
          <p:cNvPr id="12" name="Rectangle 6">
            <a:extLst>
              <a:ext uri="{FF2B5EF4-FFF2-40B4-BE49-F238E27FC236}">
                <a16:creationId xmlns="" xmlns:a16="http://schemas.microsoft.com/office/drawing/2014/main" id="{F13B8143-D541-D34B-B488-356F187660FB}"/>
              </a:ext>
            </a:extLst>
          </p:cNvPr>
          <p:cNvSpPr txBox="1">
            <a:spLocks noChangeArrowheads="1"/>
          </p:cNvSpPr>
          <p:nvPr/>
        </p:nvSpPr>
        <p:spPr bwMode="auto">
          <a:xfrm>
            <a:off x="447040" y="1539328"/>
            <a:ext cx="4124960" cy="911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es-419"/>
              <a:t>El comando es </a:t>
            </a:r>
            <a:r>
              <a:rPr lang="es-419" b="1"/>
              <a:t>ping</a:t>
            </a:r>
            <a:r>
              <a:rPr lang="es-419"/>
              <a:t> y el argumento definido por el usuario es la </a:t>
            </a:r>
            <a:r>
              <a:rPr lang="es-419" i="1"/>
              <a:t>dirección IP</a:t>
            </a:r>
            <a:r>
              <a:rPr lang="es-419"/>
              <a:t> del dispositivo de destino. Por ejemplo: </a:t>
            </a:r>
            <a:r>
              <a:rPr lang="es-419" b="1"/>
              <a:t>ping</a:t>
            </a:r>
            <a:r>
              <a:rPr lang="es-419"/>
              <a:t> 10.10.10.5.</a:t>
            </a:r>
          </a:p>
          <a:p>
            <a:endParaRPr lang="en-US" i="1"/>
          </a:p>
        </p:txBody>
      </p:sp>
      <p:sp>
        <p:nvSpPr>
          <p:cNvPr id="13" name="Rectangle 6">
            <a:extLst>
              <a:ext uri="{FF2B5EF4-FFF2-40B4-BE49-F238E27FC236}">
                <a16:creationId xmlns="" xmlns:a16="http://schemas.microsoft.com/office/drawing/2014/main" id="{359F58B2-0EF4-F34B-927B-FE08C36D8E1E}"/>
              </a:ext>
            </a:extLst>
          </p:cNvPr>
          <p:cNvSpPr txBox="1">
            <a:spLocks noChangeArrowheads="1"/>
          </p:cNvSpPr>
          <p:nvPr/>
        </p:nvSpPr>
        <p:spPr bwMode="auto">
          <a:xfrm>
            <a:off x="447040" y="2571750"/>
            <a:ext cx="3860800" cy="9667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es-419"/>
              <a:t>El comando es </a:t>
            </a:r>
            <a:r>
              <a:rPr lang="es-419" b="1"/>
              <a:t>traceroute</a:t>
            </a:r>
            <a:r>
              <a:rPr lang="es-419"/>
              <a:t> y el argumento definido por el usuario es la </a:t>
            </a:r>
            <a:r>
              <a:rPr lang="es-419" i="1"/>
              <a:t>dirección IP</a:t>
            </a:r>
            <a:r>
              <a:rPr lang="es-419"/>
              <a:t> del dispositivo de destino. Por ejemplo: </a:t>
            </a:r>
            <a:r>
              <a:rPr lang="es-419" b="1"/>
              <a:t>traceroute </a:t>
            </a:r>
            <a:r>
              <a:rPr lang="es-419"/>
              <a:t>192.168.254.254.</a:t>
            </a:r>
          </a:p>
        </p:txBody>
      </p:sp>
      <p:sp>
        <p:nvSpPr>
          <p:cNvPr id="8" name="TextBox 7">
            <a:extLst>
              <a:ext uri="{FF2B5EF4-FFF2-40B4-BE49-F238E27FC236}">
                <a16:creationId xmlns="" xmlns:a16="http://schemas.microsoft.com/office/drawing/2014/main" id="{11298B5B-2456-0C40-99DF-246F3AEEF0F3}"/>
              </a:ext>
            </a:extLst>
          </p:cNvPr>
          <p:cNvSpPr txBox="1"/>
          <p:nvPr/>
        </p:nvSpPr>
        <p:spPr>
          <a:xfrm>
            <a:off x="362350" y="3659497"/>
            <a:ext cx="7856638" cy="323165"/>
          </a:xfrm>
          <a:prstGeom prst="rect">
            <a:avLst/>
          </a:prstGeom>
          <a:noFill/>
        </p:spPr>
        <p:txBody>
          <a:bodyPr wrap="none" rtlCol="0">
            <a:spAutoFit/>
          </a:bodyPr>
          <a:lstStyle/>
          <a:p>
            <a:pPr marL="285750" indent="-285750" rtl="0">
              <a:buClr>
                <a:schemeClr val="tx1"/>
              </a:buClr>
              <a:buSzPct val="90000"/>
              <a:buFont typeface="Wingdings" pitchFamily="2" charset="2"/>
              <a:buChar char="§"/>
            </a:pPr>
            <a:r>
              <a:rPr lang="es-419" sz="1500">
                <a:solidFill>
                  <a:srgbClr val="000000"/>
                </a:solidFill>
              </a:rPr>
              <a:t>Si un comando es complejo con múltiples argumentos, puede verlo representado así:</a:t>
            </a:r>
          </a:p>
        </p:txBody>
      </p:sp>
      <p:pic>
        <p:nvPicPr>
          <p:cNvPr id="2" name="Picture 1">
            <a:extLst>
              <a:ext uri="{FF2B5EF4-FFF2-40B4-BE49-F238E27FC236}">
                <a16:creationId xmlns="" xmlns:a16="http://schemas.microsoft.com/office/drawing/2014/main" id="{64B7B515-A62C-4647-8773-F21750D83952}"/>
              </a:ext>
            </a:extLst>
          </p:cNvPr>
          <p:cNvPicPr>
            <a:picLocks noChangeAspect="1"/>
          </p:cNvPicPr>
          <p:nvPr/>
        </p:nvPicPr>
        <p:blipFill>
          <a:blip r:embed="rId4"/>
          <a:stretch>
            <a:fillRect/>
          </a:stretch>
        </p:blipFill>
        <p:spPr>
          <a:xfrm>
            <a:off x="5199380" y="1694878"/>
            <a:ext cx="2971800" cy="482600"/>
          </a:xfrm>
          <a:prstGeom prst="rect">
            <a:avLst/>
          </a:prstGeom>
        </p:spPr>
      </p:pic>
      <p:pic>
        <p:nvPicPr>
          <p:cNvPr id="4" name="Picture 3">
            <a:extLst>
              <a:ext uri="{FF2B5EF4-FFF2-40B4-BE49-F238E27FC236}">
                <a16:creationId xmlns="" xmlns:a16="http://schemas.microsoft.com/office/drawing/2014/main" id="{E2DCC989-9291-8144-A17B-A5F6191D9BE7}"/>
              </a:ext>
            </a:extLst>
          </p:cNvPr>
          <p:cNvPicPr>
            <a:picLocks noChangeAspect="1"/>
          </p:cNvPicPr>
          <p:nvPr/>
        </p:nvPicPr>
        <p:blipFill>
          <a:blip r:embed="rId5"/>
          <a:stretch>
            <a:fillRect/>
          </a:stretch>
        </p:blipFill>
        <p:spPr>
          <a:xfrm>
            <a:off x="5212080" y="2777029"/>
            <a:ext cx="2959100" cy="444500"/>
          </a:xfrm>
          <a:prstGeom prst="rect">
            <a:avLst/>
          </a:prstGeom>
        </p:spPr>
      </p:pic>
      <p:pic>
        <p:nvPicPr>
          <p:cNvPr id="6" name="Picture 5">
            <a:extLst>
              <a:ext uri="{FF2B5EF4-FFF2-40B4-BE49-F238E27FC236}">
                <a16:creationId xmlns="" xmlns:a16="http://schemas.microsoft.com/office/drawing/2014/main" id="{29E622BB-7278-3F4D-828E-B1AE378C8E99}"/>
              </a:ext>
            </a:extLst>
          </p:cNvPr>
          <p:cNvPicPr>
            <a:picLocks noChangeAspect="1"/>
          </p:cNvPicPr>
          <p:nvPr/>
        </p:nvPicPr>
        <p:blipFill>
          <a:blip r:embed="rId6"/>
          <a:stretch>
            <a:fillRect/>
          </a:stretch>
        </p:blipFill>
        <p:spPr>
          <a:xfrm>
            <a:off x="945998" y="4103630"/>
            <a:ext cx="6400800" cy="420752"/>
          </a:xfrm>
          <a:prstGeom prst="rect">
            <a:avLst/>
          </a:prstGeom>
        </p:spPr>
      </p:pic>
    </p:spTree>
    <p:custDataLst>
      <p:tags r:id="rId1"/>
    </p:custDataLst>
    <p:extLst>
      <p:ext uri="{BB962C8B-B14F-4D97-AF65-F5344CB8AC3E}">
        <p14:creationId xmlns="" xmlns:p14="http://schemas.microsoft.com/office/powerpoint/2010/main" val="151970807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s-419" sz="1400" dirty="0"/>
              <a:t>La estructura de comando</a:t>
            </a:r>
            <a:r>
              <a:rPr lang="es-419" dirty="0"/>
              <a:t/>
            </a:r>
            <a:br>
              <a:rPr lang="es-419" dirty="0"/>
            </a:br>
            <a:r>
              <a:rPr lang="es-419" dirty="0"/>
              <a:t>Funciones de ayuda de IOS</a:t>
            </a:r>
          </a:p>
        </p:txBody>
      </p:sp>
      <p:sp>
        <p:nvSpPr>
          <p:cNvPr id="5" name="Rectangle 6">
            <a:extLst>
              <a:ext uri="{FF2B5EF4-FFF2-40B4-BE49-F238E27FC236}">
                <a16:creationId xmlns="" xmlns:a16="http://schemas.microsoft.com/office/drawing/2014/main" id="{0508BDD6-5B8B-CF4E-B525-A3D2A9FA98A2}"/>
              </a:ext>
            </a:extLst>
          </p:cNvPr>
          <p:cNvSpPr>
            <a:spLocks noGrp="1" noChangeArrowheads="1"/>
          </p:cNvSpPr>
          <p:nvPr>
            <p:ph idx="1"/>
          </p:nvPr>
        </p:nvSpPr>
        <p:spPr>
          <a:xfrm>
            <a:off x="365759" y="798944"/>
            <a:ext cx="7406641" cy="582816"/>
          </a:xfrm>
        </p:spPr>
        <p:txBody>
          <a:bodyPr/>
          <a:lstStyle/>
          <a:p>
            <a:pPr marL="0" indent="0" rtl="0">
              <a:buNone/>
            </a:pPr>
            <a:r>
              <a:rPr lang="es-419" sz="1600"/>
              <a:t>El IOS tiene dos formas de ayuda disponibles: la ayuda contextual y el verificador de sintaxis de comandos.</a:t>
            </a:r>
          </a:p>
          <a:p>
            <a:pPr marL="261937" lvl="2" indent="0">
              <a:buNone/>
            </a:pPr>
            <a:endParaRPr lang="en-US"/>
          </a:p>
          <a:p>
            <a:pPr marL="261937" lvl="2" indent="0">
              <a:buNone/>
            </a:pPr>
            <a:endParaRPr lang="en-US"/>
          </a:p>
          <a:p>
            <a:endParaRPr lang="en-US"/>
          </a:p>
          <a:p>
            <a:endParaRPr lang="en-US" altLang="ja-JP"/>
          </a:p>
        </p:txBody>
      </p:sp>
      <p:sp>
        <p:nvSpPr>
          <p:cNvPr id="9" name="Rectangle 6">
            <a:extLst>
              <a:ext uri="{FF2B5EF4-FFF2-40B4-BE49-F238E27FC236}">
                <a16:creationId xmlns="" xmlns:a16="http://schemas.microsoft.com/office/drawing/2014/main" id="{E37E77DC-6EC5-C740-A91D-90AA88B5DC83}"/>
              </a:ext>
            </a:extLst>
          </p:cNvPr>
          <p:cNvSpPr txBox="1">
            <a:spLocks noChangeArrowheads="1"/>
          </p:cNvSpPr>
          <p:nvPr/>
        </p:nvSpPr>
        <p:spPr bwMode="auto">
          <a:xfrm>
            <a:off x="365759" y="1453572"/>
            <a:ext cx="4206241" cy="20165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es-419"/>
              <a:t>La ayuda contextual le permite encontrar rápidamente respuestas a estas preguntas:</a:t>
            </a:r>
          </a:p>
          <a:p>
            <a:pPr lvl="2" rtl="0"/>
            <a:r>
              <a:rPr lang="es-419"/>
              <a:t>¿Qué comandos están disponibles en cada modo de comando?</a:t>
            </a:r>
          </a:p>
          <a:p>
            <a:pPr lvl="2" rtl="0"/>
            <a:r>
              <a:rPr lang="es-419"/>
              <a:t>¿Qué comandos comienzan con caracteres específicos o grupo de caracteres?</a:t>
            </a:r>
          </a:p>
          <a:p>
            <a:pPr lvl="2" rtl="0"/>
            <a:r>
              <a:rPr lang="es-419"/>
              <a:t>¿Qué argumentos y palabras clave están disponibles para comandos particulares?</a:t>
            </a:r>
          </a:p>
        </p:txBody>
      </p:sp>
      <p:sp>
        <p:nvSpPr>
          <p:cNvPr id="8" name="Rectangle 6">
            <a:extLst>
              <a:ext uri="{FF2B5EF4-FFF2-40B4-BE49-F238E27FC236}">
                <a16:creationId xmlns="" xmlns:a16="http://schemas.microsoft.com/office/drawing/2014/main" id="{BECCD72D-1F69-3241-8248-C477E21A6954}"/>
              </a:ext>
            </a:extLst>
          </p:cNvPr>
          <p:cNvSpPr txBox="1">
            <a:spLocks noChangeArrowheads="1"/>
          </p:cNvSpPr>
          <p:nvPr/>
        </p:nvSpPr>
        <p:spPr bwMode="auto">
          <a:xfrm>
            <a:off x="5140961" y="1453572"/>
            <a:ext cx="3535680" cy="1818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es-419"/>
              <a:t>La verificación de la sintaxis del comando comprueba que el usuario haya introducido un comando válido. </a:t>
            </a:r>
          </a:p>
          <a:p>
            <a:pPr lvl="2" rtl="0"/>
            <a:r>
              <a:rPr lang="es-419"/>
              <a:t>Si el intérprete no puede comprender el comando que se ingresa, mostrará un comentario que describe el error del comando.</a:t>
            </a:r>
          </a:p>
          <a:p>
            <a:endParaRPr lang="en-US" altLang="ja-JP"/>
          </a:p>
        </p:txBody>
      </p:sp>
      <p:pic>
        <p:nvPicPr>
          <p:cNvPr id="6" name="Picture 5">
            <a:extLst>
              <a:ext uri="{FF2B5EF4-FFF2-40B4-BE49-F238E27FC236}">
                <a16:creationId xmlns="" xmlns:a16="http://schemas.microsoft.com/office/drawing/2014/main" id="{80E42013-82B1-204A-A187-92F88CF9577D}"/>
              </a:ext>
            </a:extLst>
          </p:cNvPr>
          <p:cNvPicPr>
            <a:picLocks noChangeAspect="1"/>
          </p:cNvPicPr>
          <p:nvPr/>
        </p:nvPicPr>
        <p:blipFill>
          <a:blip r:embed="rId4"/>
          <a:stretch>
            <a:fillRect/>
          </a:stretch>
        </p:blipFill>
        <p:spPr>
          <a:xfrm>
            <a:off x="863599" y="3563781"/>
            <a:ext cx="2743200" cy="445552"/>
          </a:xfrm>
          <a:prstGeom prst="rect">
            <a:avLst/>
          </a:prstGeom>
        </p:spPr>
      </p:pic>
      <p:pic>
        <p:nvPicPr>
          <p:cNvPr id="7" name="Picture 6">
            <a:extLst>
              <a:ext uri="{FF2B5EF4-FFF2-40B4-BE49-F238E27FC236}">
                <a16:creationId xmlns="" xmlns:a16="http://schemas.microsoft.com/office/drawing/2014/main" id="{FA95D835-D284-C64C-8128-9D0E859F400A}"/>
              </a:ext>
            </a:extLst>
          </p:cNvPr>
          <p:cNvPicPr>
            <a:picLocks noChangeAspect="1"/>
          </p:cNvPicPr>
          <p:nvPr/>
        </p:nvPicPr>
        <p:blipFill>
          <a:blip r:embed="rId5"/>
          <a:stretch>
            <a:fillRect/>
          </a:stretch>
        </p:blipFill>
        <p:spPr>
          <a:xfrm>
            <a:off x="5537201" y="3563781"/>
            <a:ext cx="2743200" cy="445391"/>
          </a:xfrm>
          <a:prstGeom prst="rect">
            <a:avLst/>
          </a:prstGeom>
        </p:spPr>
      </p:pic>
    </p:spTree>
    <p:custDataLst>
      <p:tags r:id="rId1"/>
    </p:custDataLst>
    <p:extLst>
      <p:ext uri="{BB962C8B-B14F-4D97-AF65-F5344CB8AC3E}">
        <p14:creationId xmlns="" xmlns:p14="http://schemas.microsoft.com/office/powerpoint/2010/main" val="81823211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es-419" sz="1600"/>
              <a:t>La estructura de comandos</a:t>
            </a:r>
            <a:r>
              <a:rPr lang="en-US"/>
              <a:t/>
            </a:r>
            <a:br>
              <a:rPr lang="en-US"/>
            </a:br>
            <a:r>
              <a:rPr lang="es-419"/>
              <a:t>Teclas de acceso rápido y métodos abreviados</a:t>
            </a:r>
          </a:p>
        </p:txBody>
      </p:sp>
      <p:sp>
        <p:nvSpPr>
          <p:cNvPr id="5" name="Rectangle 6">
            <a:extLst>
              <a:ext uri="{FF2B5EF4-FFF2-40B4-BE49-F238E27FC236}">
                <a16:creationId xmlns="" xmlns:a16="http://schemas.microsoft.com/office/drawing/2014/main" id="{F24C0645-E185-E14D-BE57-D9D754DCF7A8}"/>
              </a:ext>
            </a:extLst>
          </p:cNvPr>
          <p:cNvSpPr>
            <a:spLocks noGrp="1" noChangeArrowheads="1"/>
          </p:cNvSpPr>
          <p:nvPr>
            <p:ph idx="1"/>
          </p:nvPr>
        </p:nvSpPr>
        <p:spPr>
          <a:xfrm>
            <a:off x="660399" y="852663"/>
            <a:ext cx="8107681" cy="1463817"/>
          </a:xfrm>
        </p:spPr>
        <p:txBody>
          <a:bodyPr/>
          <a:lstStyle/>
          <a:p>
            <a:pPr rtl="0">
              <a:buFont typeface="Arial" panose="020B0604020202020204" pitchFamily="34" charset="0"/>
              <a:buChar char="•"/>
            </a:pPr>
            <a:r>
              <a:rPr lang="es-419" sz="1600"/>
              <a:t>La CLI de IOS proporciona teclas de acceso rápido y accesos directos que facilitan la configuración, el monitoreo y la solución de problemas.</a:t>
            </a:r>
          </a:p>
          <a:p>
            <a:pPr rtl="0">
              <a:buFont typeface="Arial" panose="020B0604020202020204" pitchFamily="34" charset="0"/>
              <a:buChar char="•"/>
            </a:pPr>
            <a:r>
              <a:rPr lang="es-419" sz="1600"/>
              <a:t>Los comandos y las palabras clave pueden acortarse a la cantidad mínima de caracteres que identifica a una selección única. Por ejemplo, el comando </a:t>
            </a:r>
            <a:r>
              <a:rPr lang="es-419" sz="1600" b="1"/>
              <a:t>configure </a:t>
            </a:r>
            <a:r>
              <a:rPr lang="es-419" sz="1600"/>
              <a:t>puede acortarse a </a:t>
            </a:r>
            <a:r>
              <a:rPr lang="es-419" sz="1600" b="1"/>
              <a:t>conf</a:t>
            </a:r>
            <a:r>
              <a:rPr lang="es-419" sz="1600"/>
              <a:t>, ya que </a:t>
            </a:r>
            <a:r>
              <a:rPr lang="es-419" sz="1600" b="1"/>
              <a:t>configure</a:t>
            </a:r>
            <a:r>
              <a:rPr lang="es-419" sz="1600"/>
              <a:t> es el único comando que empieza con </a:t>
            </a:r>
            <a:r>
              <a:rPr lang="es-419" sz="1600" b="1"/>
              <a:t>conf</a:t>
            </a:r>
            <a:r>
              <a:rPr lang="es-419" sz="1600"/>
              <a:t>.</a:t>
            </a:r>
          </a:p>
          <a:p>
            <a:pPr>
              <a:buFont typeface="Arial" panose="020B0604020202020204" pitchFamily="34" charset="0"/>
              <a:buChar char="•"/>
            </a:pPr>
            <a:endParaRPr lang="en-US" sz="1600"/>
          </a:p>
          <a:p>
            <a:endParaRPr lang="en-US" altLang="ja-JP"/>
          </a:p>
        </p:txBody>
      </p:sp>
      <p:pic>
        <p:nvPicPr>
          <p:cNvPr id="6" name="Picture 5">
            <a:extLst>
              <a:ext uri="{FF2B5EF4-FFF2-40B4-BE49-F238E27FC236}">
                <a16:creationId xmlns="" xmlns:a16="http://schemas.microsoft.com/office/drawing/2014/main" id="{6FF01AB2-104C-D94E-AE37-A95B7349F9D1}"/>
              </a:ext>
            </a:extLst>
          </p:cNvPr>
          <p:cNvPicPr>
            <a:picLocks noChangeAspect="1"/>
          </p:cNvPicPr>
          <p:nvPr/>
        </p:nvPicPr>
        <p:blipFill>
          <a:blip r:embed="rId4"/>
          <a:stretch>
            <a:fillRect/>
          </a:stretch>
        </p:blipFill>
        <p:spPr>
          <a:xfrm>
            <a:off x="3081020" y="2571750"/>
            <a:ext cx="2717800" cy="635000"/>
          </a:xfrm>
          <a:prstGeom prst="rect">
            <a:avLst/>
          </a:prstGeom>
        </p:spPr>
      </p:pic>
      <p:pic>
        <p:nvPicPr>
          <p:cNvPr id="7" name="Picture 6">
            <a:extLst>
              <a:ext uri="{FF2B5EF4-FFF2-40B4-BE49-F238E27FC236}">
                <a16:creationId xmlns="" xmlns:a16="http://schemas.microsoft.com/office/drawing/2014/main" id="{81FA3EFC-521E-2F4F-B03D-C10C9DA9E59D}"/>
              </a:ext>
            </a:extLst>
          </p:cNvPr>
          <p:cNvPicPr>
            <a:picLocks noChangeAspect="1"/>
          </p:cNvPicPr>
          <p:nvPr/>
        </p:nvPicPr>
        <p:blipFill>
          <a:blip r:embed="rId5"/>
          <a:stretch>
            <a:fillRect/>
          </a:stretch>
        </p:blipFill>
        <p:spPr>
          <a:xfrm>
            <a:off x="2127250" y="3401060"/>
            <a:ext cx="4889500" cy="508000"/>
          </a:xfrm>
          <a:prstGeom prst="rect">
            <a:avLst/>
          </a:prstGeom>
        </p:spPr>
      </p:pic>
    </p:spTree>
    <p:custDataLst>
      <p:tags r:id="rId1"/>
    </p:custDataLst>
    <p:extLst>
      <p:ext uri="{BB962C8B-B14F-4D97-AF65-F5344CB8AC3E}">
        <p14:creationId xmlns="" xmlns:p14="http://schemas.microsoft.com/office/powerpoint/2010/main" val="275182630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es-419"/>
              <a:t>Objetivos del módulo</a:t>
            </a:r>
          </a:p>
        </p:txBody>
      </p:sp>
      <p:sp>
        <p:nvSpPr>
          <p:cNvPr id="4099" name="Rectangle 34"/>
          <p:cNvSpPr>
            <a:spLocks noGrp="1" noChangeArrowheads="1"/>
          </p:cNvSpPr>
          <p:nvPr>
            <p:ph idx="1"/>
          </p:nvPr>
        </p:nvSpPr>
        <p:spPr>
          <a:xfrm>
            <a:off x="0" y="685775"/>
            <a:ext cx="9006840" cy="1128717"/>
          </a:xfrm>
        </p:spPr>
        <p:txBody>
          <a:bodyPr/>
          <a:lstStyle/>
          <a:p>
            <a:pPr marL="188912" lvl="1" indent="0" rtl="0">
              <a:buNone/>
            </a:pPr>
            <a:r>
              <a:rPr lang="es-419" b="1" dirty="0"/>
              <a:t>Título del módulo:</a:t>
            </a:r>
            <a:r>
              <a:rPr lang="es-419" dirty="0"/>
              <a:t> Configuración básica del Switch y dispositivo final</a:t>
            </a:r>
          </a:p>
          <a:p>
            <a:pPr marL="188912" lvl="1" indent="0">
              <a:buNone/>
            </a:pPr>
            <a:endParaRPr lang="en-US" b="1" dirty="0"/>
          </a:p>
          <a:p>
            <a:pPr marL="188912" lvl="1" indent="0">
              <a:buNone/>
            </a:pPr>
            <a:r>
              <a:rPr lang="es-419" b="1" dirty="0"/>
              <a:t>Objetivo del módulo</a:t>
            </a:r>
            <a:r>
              <a:rPr lang="es-419" dirty="0"/>
              <a:t>: Implemente la configuración inicial, incluidas las contraseñas, el direccionamiento IP y los parámetros de la puerta de enlace predeterminados en un switch de red y dispositivos finales.</a:t>
            </a:r>
          </a:p>
          <a:p>
            <a:pPr marL="542131" lvl="2" indent="-214313">
              <a:buFont typeface="Arial" panose="020B0604020202020204" pitchFamily="34" charset="0"/>
              <a:buChar char="•"/>
            </a:pPr>
            <a:endParaRPr lang="en-US" sz="1150" dirty="0"/>
          </a:p>
          <a:p>
            <a:pPr marL="327818" lvl="2" indent="0">
              <a:buNone/>
            </a:pPr>
            <a:endParaRPr lang="en-US" sz="1150" dirty="0"/>
          </a:p>
        </p:txBody>
      </p:sp>
      <p:graphicFrame>
        <p:nvGraphicFramePr>
          <p:cNvPr id="4" name="Table 3">
            <a:extLst>
              <a:ext uri="{FF2B5EF4-FFF2-40B4-BE49-F238E27FC236}">
                <a16:creationId xmlns="" xmlns:a16="http://schemas.microsoft.com/office/drawing/2014/main" id="{73C07AB0-6822-FB4C-9445-25B1C20C98B1}"/>
              </a:ext>
            </a:extLst>
          </p:cNvPr>
          <p:cNvGraphicFramePr>
            <a:graphicFrameLocks noGrp="1"/>
          </p:cNvGraphicFramePr>
          <p:nvPr>
            <p:extLst>
              <p:ext uri="{D42A27DB-BD31-4B8C-83A1-F6EECF244321}">
                <p14:modId xmlns="" xmlns:p14="http://schemas.microsoft.com/office/powerpoint/2010/main" val="3292300264"/>
              </p:ext>
            </p:extLst>
          </p:nvPr>
        </p:nvGraphicFramePr>
        <p:xfrm>
          <a:off x="690111" y="1949203"/>
          <a:ext cx="7456362" cy="2931720"/>
        </p:xfrm>
        <a:graphic>
          <a:graphicData uri="http://schemas.openxmlformats.org/drawingml/2006/table">
            <a:tbl>
              <a:tblPr firstRow="1" firstCol="1" bandRow="1">
                <a:tableStyleId>{5C22544A-7EE6-4342-B048-85BDC9FD1C3A}</a:tableStyleId>
              </a:tblPr>
              <a:tblGrid>
                <a:gridCol w="3728181">
                  <a:extLst>
                    <a:ext uri="{9D8B030D-6E8A-4147-A177-3AD203B41FA5}">
                      <a16:colId xmlns="" xmlns:a16="http://schemas.microsoft.com/office/drawing/2014/main" val="1523797708"/>
                    </a:ext>
                  </a:extLst>
                </a:gridCol>
                <a:gridCol w="3728181">
                  <a:extLst>
                    <a:ext uri="{9D8B030D-6E8A-4147-A177-3AD203B41FA5}">
                      <a16:colId xmlns="" xmlns:a16="http://schemas.microsoft.com/office/drawing/2014/main" val="2750207184"/>
                    </a:ext>
                  </a:extLst>
                </a:gridCol>
              </a:tblGrid>
              <a:tr h="134479">
                <a:tc>
                  <a:txBody>
                    <a:bodyPr/>
                    <a:lstStyle/>
                    <a:p>
                      <a:pPr marL="0" marR="0" rtl="0">
                        <a:lnSpc>
                          <a:spcPct val="107000"/>
                        </a:lnSpc>
                        <a:spcBef>
                          <a:spcPts val="0"/>
                        </a:spcBef>
                        <a:spcAft>
                          <a:spcPts val="0"/>
                        </a:spcAft>
                      </a:pPr>
                      <a:r>
                        <a:rPr lang="es-419" sz="1050" dirty="0">
                          <a:effectLst/>
                        </a:rPr>
                        <a:t>Título del tema</a:t>
                      </a:r>
                    </a:p>
                  </a:txBody>
                  <a:tcPr marL="68580" marR="68580" marT="0" marB="0"/>
                </a:tc>
                <a:tc>
                  <a:txBody>
                    <a:bodyPr/>
                    <a:lstStyle/>
                    <a:p>
                      <a:pPr marL="0" marR="0" rtl="0">
                        <a:lnSpc>
                          <a:spcPct val="107000"/>
                        </a:lnSpc>
                        <a:spcBef>
                          <a:spcPts val="0"/>
                        </a:spcBef>
                        <a:spcAft>
                          <a:spcPts val="0"/>
                        </a:spcAft>
                      </a:pPr>
                      <a:r>
                        <a:rPr lang="es-419" sz="1050">
                          <a:effectLst/>
                        </a:rPr>
                        <a:t>Objetivo del tema</a:t>
                      </a:r>
                    </a:p>
                  </a:txBody>
                  <a:tcPr marL="68580" marR="68580" marT="0" marB="0"/>
                </a:tc>
                <a:extLst>
                  <a:ext uri="{0D108BD9-81ED-4DB2-BD59-A6C34878D82A}">
                    <a16:rowId xmlns="" xmlns:a16="http://schemas.microsoft.com/office/drawing/2014/main" val="1874061904"/>
                  </a:ext>
                </a:extLst>
              </a:tr>
              <a:tr h="333554">
                <a:tc>
                  <a:txBody>
                    <a:bodyPr/>
                    <a:lstStyle/>
                    <a:p>
                      <a:pPr rtl="0" fontAlgn="ctr"/>
                      <a:r>
                        <a:rPr lang="es-419" sz="1050" b="1">
                          <a:effectLst/>
                        </a:rPr>
                        <a:t>Acceso a Cisco IOS</a:t>
                      </a:r>
                    </a:p>
                  </a:txBody>
                  <a:tcPr marL="47625" marR="47625" marT="47625" marB="47625" anchor="ctr"/>
                </a:tc>
                <a:tc>
                  <a:txBody>
                    <a:bodyPr/>
                    <a:lstStyle/>
                    <a:p>
                      <a:pPr rtl="0" fontAlgn="ctr"/>
                      <a:r>
                        <a:rPr lang="es-419" sz="1050" b="0" dirty="0" smtClean="0">
                          <a:effectLst/>
                        </a:rPr>
                        <a:t>La </a:t>
                      </a:r>
                      <a:r>
                        <a:rPr lang="es-419" sz="1050" b="0" dirty="0">
                          <a:effectLst/>
                        </a:rPr>
                        <a:t>forma en que se accede a un dispositivo Cisco IOS para propósitos de configuración.</a:t>
                      </a:r>
                    </a:p>
                  </a:txBody>
                  <a:tcPr marL="47625" marR="47625" marT="47625" marB="47625" anchor="ctr"/>
                </a:tc>
                <a:extLst>
                  <a:ext uri="{0D108BD9-81ED-4DB2-BD59-A6C34878D82A}">
                    <a16:rowId xmlns="" xmlns:a16="http://schemas.microsoft.com/office/drawing/2014/main" val="1646858405"/>
                  </a:ext>
                </a:extLst>
              </a:tr>
              <a:tr h="333554">
                <a:tc>
                  <a:txBody>
                    <a:bodyPr/>
                    <a:lstStyle/>
                    <a:p>
                      <a:pPr rtl="0" fontAlgn="ctr"/>
                      <a:r>
                        <a:rPr lang="es-419" sz="1050" b="1">
                          <a:effectLst/>
                        </a:rPr>
                        <a:t>Navegación del IOS</a:t>
                      </a:r>
                    </a:p>
                  </a:txBody>
                  <a:tcPr marL="47625" marR="47625" marT="47625" marB="47625" anchor="ctr"/>
                </a:tc>
                <a:tc>
                  <a:txBody>
                    <a:bodyPr/>
                    <a:lstStyle/>
                    <a:p>
                      <a:pPr rtl="0" fontAlgn="ctr"/>
                      <a:r>
                        <a:rPr lang="es-419" sz="1050" b="0" dirty="0" smtClean="0">
                          <a:effectLst/>
                        </a:rPr>
                        <a:t>La </a:t>
                      </a:r>
                      <a:r>
                        <a:rPr lang="es-419" sz="1050" b="0" dirty="0">
                          <a:effectLst/>
                        </a:rPr>
                        <a:t>forma en que se explora el IOS de Cisco  para configurar los dispositivos de red.</a:t>
                      </a:r>
                    </a:p>
                  </a:txBody>
                  <a:tcPr marL="47625" marR="47625" marT="47625" marB="47625" anchor="ctr"/>
                </a:tc>
                <a:extLst>
                  <a:ext uri="{0D108BD9-81ED-4DB2-BD59-A6C34878D82A}">
                    <a16:rowId xmlns="" xmlns:a16="http://schemas.microsoft.com/office/drawing/2014/main" val="3216917477"/>
                  </a:ext>
                </a:extLst>
              </a:tr>
              <a:tr h="333554">
                <a:tc>
                  <a:txBody>
                    <a:bodyPr/>
                    <a:lstStyle/>
                    <a:p>
                      <a:pPr rtl="0" fontAlgn="ctr"/>
                      <a:r>
                        <a:rPr lang="es-419" sz="1050" b="1">
                          <a:effectLst/>
                        </a:rPr>
                        <a:t>La estructura de comandos</a:t>
                      </a:r>
                    </a:p>
                  </a:txBody>
                  <a:tcPr marL="47625" marR="47625" marT="47625" marB="47625" anchor="ctr"/>
                </a:tc>
                <a:tc>
                  <a:txBody>
                    <a:bodyPr/>
                    <a:lstStyle/>
                    <a:p>
                      <a:pPr rtl="0" fontAlgn="ctr"/>
                      <a:r>
                        <a:rPr lang="es-419" sz="1050" b="0" dirty="0" smtClean="0">
                          <a:effectLst/>
                        </a:rPr>
                        <a:t>La </a:t>
                      </a:r>
                      <a:r>
                        <a:rPr lang="es-419" sz="1050" b="0" dirty="0">
                          <a:effectLst/>
                        </a:rPr>
                        <a:t>estructura de comandos del software Cisco IOS.</a:t>
                      </a:r>
                    </a:p>
                  </a:txBody>
                  <a:tcPr marL="47625" marR="47625" marT="47625" marB="47625" anchor="ctr"/>
                </a:tc>
                <a:extLst>
                  <a:ext uri="{0D108BD9-81ED-4DB2-BD59-A6C34878D82A}">
                    <a16:rowId xmlns="" xmlns:a16="http://schemas.microsoft.com/office/drawing/2014/main" val="223668542"/>
                  </a:ext>
                </a:extLst>
              </a:tr>
              <a:tr h="201235">
                <a:tc>
                  <a:txBody>
                    <a:bodyPr/>
                    <a:lstStyle/>
                    <a:p>
                      <a:pPr rtl="0" fontAlgn="ctr"/>
                      <a:r>
                        <a:rPr lang="es-419" sz="1050" b="1">
                          <a:effectLst/>
                        </a:rPr>
                        <a:t>Configuración básica de dispositivos</a:t>
                      </a:r>
                    </a:p>
                  </a:txBody>
                  <a:tcPr marL="47625" marR="47625" marT="47625" marB="47625" anchor="ctr"/>
                </a:tc>
                <a:tc>
                  <a:txBody>
                    <a:bodyPr/>
                    <a:lstStyle/>
                    <a:p>
                      <a:pPr rtl="0" fontAlgn="ctr"/>
                      <a:r>
                        <a:rPr lang="es-419" sz="1050" b="0" dirty="0" smtClean="0">
                          <a:effectLst/>
                        </a:rPr>
                        <a:t>Configuracion de un </a:t>
                      </a:r>
                      <a:r>
                        <a:rPr lang="es-419" sz="1050" b="0" dirty="0">
                          <a:effectLst/>
                        </a:rPr>
                        <a:t>dispositivo Cisco IOS usando CLI.</a:t>
                      </a:r>
                    </a:p>
                  </a:txBody>
                  <a:tcPr marL="47625" marR="47625" marT="47625" marB="47625" anchor="ctr"/>
                </a:tc>
                <a:extLst>
                  <a:ext uri="{0D108BD9-81ED-4DB2-BD59-A6C34878D82A}">
                    <a16:rowId xmlns="" xmlns:a16="http://schemas.microsoft.com/office/drawing/2014/main" val="1435904258"/>
                  </a:ext>
                </a:extLst>
              </a:tr>
              <a:tr h="333554">
                <a:tc>
                  <a:txBody>
                    <a:bodyPr/>
                    <a:lstStyle/>
                    <a:p>
                      <a:pPr rtl="0" fontAlgn="ctr"/>
                      <a:r>
                        <a:rPr lang="es-419" sz="1050" b="1">
                          <a:effectLst/>
                        </a:rPr>
                        <a:t>Guardar las configuraciones</a:t>
                      </a:r>
                    </a:p>
                  </a:txBody>
                  <a:tcPr marL="47625" marR="47625" marT="47625" marB="47625" anchor="ctr"/>
                </a:tc>
                <a:tc>
                  <a:txBody>
                    <a:bodyPr/>
                    <a:lstStyle/>
                    <a:p>
                      <a:pPr rtl="0" fontAlgn="ctr"/>
                      <a:r>
                        <a:rPr lang="es-419" sz="1050" b="0">
                          <a:effectLst/>
                        </a:rPr>
                        <a:t>Utilizar los comandos de IOS para guardar la configuración en ejecución.</a:t>
                      </a:r>
                    </a:p>
                  </a:txBody>
                  <a:tcPr marL="47625" marR="47625" marT="47625" marB="47625" anchor="ctr"/>
                </a:tc>
                <a:extLst>
                  <a:ext uri="{0D108BD9-81ED-4DB2-BD59-A6C34878D82A}">
                    <a16:rowId xmlns="" xmlns:a16="http://schemas.microsoft.com/office/drawing/2014/main" val="131737215"/>
                  </a:ext>
                </a:extLst>
              </a:tr>
              <a:tr h="333554">
                <a:tc>
                  <a:txBody>
                    <a:bodyPr/>
                    <a:lstStyle/>
                    <a:p>
                      <a:pPr rtl="0" fontAlgn="ctr"/>
                      <a:r>
                        <a:rPr lang="es-419" sz="1050" b="1">
                          <a:effectLst/>
                        </a:rPr>
                        <a:t>Puertos y direcciones</a:t>
                      </a:r>
                    </a:p>
                  </a:txBody>
                  <a:tcPr marL="47625" marR="47625" marT="47625" marB="47625" anchor="ctr"/>
                </a:tc>
                <a:tc>
                  <a:txBody>
                    <a:bodyPr/>
                    <a:lstStyle/>
                    <a:p>
                      <a:pPr rtl="0" fontAlgn="ctr"/>
                      <a:r>
                        <a:rPr lang="es-419" sz="1050" b="0" dirty="0" smtClean="0">
                          <a:effectLst/>
                        </a:rPr>
                        <a:t>La </a:t>
                      </a:r>
                      <a:r>
                        <a:rPr lang="es-419" sz="1050" b="0" dirty="0">
                          <a:effectLst/>
                        </a:rPr>
                        <a:t>forma en que se comunican los dispositivos a través de los medios de red.</a:t>
                      </a:r>
                    </a:p>
                  </a:txBody>
                  <a:tcPr marL="47625" marR="47625" marT="47625" marB="47625" anchor="ctr"/>
                </a:tc>
                <a:extLst>
                  <a:ext uri="{0D108BD9-81ED-4DB2-BD59-A6C34878D82A}">
                    <a16:rowId xmlns="" xmlns:a16="http://schemas.microsoft.com/office/drawing/2014/main" val="3818444524"/>
                  </a:ext>
                </a:extLst>
              </a:tr>
              <a:tr h="201235">
                <a:tc>
                  <a:txBody>
                    <a:bodyPr/>
                    <a:lstStyle/>
                    <a:p>
                      <a:pPr rtl="0" fontAlgn="ctr"/>
                      <a:r>
                        <a:rPr lang="es-419" sz="1050" b="1">
                          <a:effectLst/>
                        </a:rPr>
                        <a:t>Configurar direccionamiento IP</a:t>
                      </a:r>
                    </a:p>
                  </a:txBody>
                  <a:tcPr marL="47625" marR="47625" marT="47625" marB="47625" anchor="ctr"/>
                </a:tc>
                <a:tc>
                  <a:txBody>
                    <a:bodyPr/>
                    <a:lstStyle/>
                    <a:p>
                      <a:pPr rtl="0" fontAlgn="ctr"/>
                      <a:r>
                        <a:rPr lang="es-419" sz="1050" b="0">
                          <a:effectLst/>
                        </a:rPr>
                        <a:t>Configurar un dispositivo host con una dirección IP.</a:t>
                      </a:r>
                    </a:p>
                  </a:txBody>
                  <a:tcPr marL="47625" marR="47625" marT="47625" marB="47625" anchor="ctr"/>
                </a:tc>
                <a:extLst>
                  <a:ext uri="{0D108BD9-81ED-4DB2-BD59-A6C34878D82A}">
                    <a16:rowId xmlns="" xmlns:a16="http://schemas.microsoft.com/office/drawing/2014/main" val="1846877670"/>
                  </a:ext>
                </a:extLst>
              </a:tr>
              <a:tr h="201235">
                <a:tc>
                  <a:txBody>
                    <a:bodyPr/>
                    <a:lstStyle/>
                    <a:p>
                      <a:pPr rtl="0" fontAlgn="ctr"/>
                      <a:r>
                        <a:rPr lang="es-419" sz="1050" b="1">
                          <a:effectLst/>
                        </a:rPr>
                        <a:t>Verificar la conectividad</a:t>
                      </a:r>
                    </a:p>
                  </a:txBody>
                  <a:tcPr marL="47625" marR="47625" marT="47625" marB="47625" anchor="ctr"/>
                </a:tc>
                <a:tc>
                  <a:txBody>
                    <a:bodyPr/>
                    <a:lstStyle/>
                    <a:p>
                      <a:pPr rtl="0" fontAlgn="ctr"/>
                      <a:r>
                        <a:rPr lang="es-419" sz="1050" b="0">
                          <a:effectLst/>
                        </a:rPr>
                        <a:t>Verificar la conectividad entre dos dispositivos finales.</a:t>
                      </a:r>
                    </a:p>
                  </a:txBody>
                  <a:tcPr marL="47625" marR="47625" marT="47625" marB="47625" anchor="ctr"/>
                </a:tc>
                <a:extLst>
                  <a:ext uri="{0D108BD9-81ED-4DB2-BD59-A6C34878D82A}">
                    <a16:rowId xmlns="" xmlns:a16="http://schemas.microsoft.com/office/drawing/2014/main" val="1886050846"/>
                  </a:ext>
                </a:extLst>
              </a:tr>
            </a:tbl>
          </a:graphicData>
        </a:graphic>
      </p:graphicFrame>
    </p:spTree>
    <p:custDataLst>
      <p:tags r:id="rId1"/>
    </p:custDataLst>
    <p:extLst>
      <p:ext uri="{BB962C8B-B14F-4D97-AF65-F5344CB8AC3E}">
        <p14:creationId xmlns="" xmlns:p14="http://schemas.microsoft.com/office/powerpoint/2010/main" val="834003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es-419" sz="1600"/>
              <a:t>La estructura de comandos</a:t>
            </a:r>
            <a:r>
              <a:rPr lang="en-US"/>
              <a:t/>
            </a:r>
            <a:br>
              <a:rPr lang="en-US"/>
            </a:br>
            <a:r>
              <a:rPr lang="es-419"/>
              <a:t>Teclas de acceso rápido y métodos abreviados (Cont.)</a:t>
            </a:r>
          </a:p>
        </p:txBody>
      </p:sp>
      <p:sp>
        <p:nvSpPr>
          <p:cNvPr id="5" name="Rectangle 6">
            <a:extLst>
              <a:ext uri="{FF2B5EF4-FFF2-40B4-BE49-F238E27FC236}">
                <a16:creationId xmlns="" xmlns:a16="http://schemas.microsoft.com/office/drawing/2014/main" id="{F24C0645-E185-E14D-BE57-D9D754DCF7A8}"/>
              </a:ext>
            </a:extLst>
          </p:cNvPr>
          <p:cNvSpPr>
            <a:spLocks noGrp="1" noChangeArrowheads="1"/>
          </p:cNvSpPr>
          <p:nvPr>
            <p:ph idx="1"/>
          </p:nvPr>
        </p:nvSpPr>
        <p:spPr>
          <a:xfrm>
            <a:off x="660399" y="852663"/>
            <a:ext cx="8107681" cy="346217"/>
          </a:xfrm>
        </p:spPr>
        <p:txBody>
          <a:bodyPr/>
          <a:lstStyle/>
          <a:p>
            <a:pPr rtl="0"/>
            <a:r>
              <a:rPr lang="es-419" sz="1600"/>
              <a:t>La tabla siguiente es una breve lista de pulsaciones de teclas para mejorar la edición de la línea de comandos</a:t>
            </a:r>
            <a:r>
              <a:rPr lang="es-419"/>
              <a:t>. </a:t>
            </a:r>
          </a:p>
          <a:p>
            <a:endParaRPr lang="en-US" altLang="ja-JP"/>
          </a:p>
        </p:txBody>
      </p:sp>
      <p:graphicFrame>
        <p:nvGraphicFramePr>
          <p:cNvPr id="6" name="Table 5">
            <a:extLst>
              <a:ext uri="{FF2B5EF4-FFF2-40B4-BE49-F238E27FC236}">
                <a16:creationId xmlns="" xmlns:a16="http://schemas.microsoft.com/office/drawing/2014/main" id="{4F7926FB-C2EF-1548-A7A3-1FDF65CDA220}"/>
              </a:ext>
            </a:extLst>
          </p:cNvPr>
          <p:cNvGraphicFramePr>
            <a:graphicFrameLocks noGrp="1"/>
          </p:cNvGraphicFramePr>
          <p:nvPr>
            <p:extLst>
              <p:ext uri="{D42A27DB-BD31-4B8C-83A1-F6EECF244321}">
                <p14:modId xmlns="" xmlns:p14="http://schemas.microsoft.com/office/powerpoint/2010/main" val="2494881435"/>
              </p:ext>
            </p:extLst>
          </p:nvPr>
        </p:nvGraphicFramePr>
        <p:xfrm>
          <a:off x="1524000" y="1584689"/>
          <a:ext cx="6096000" cy="2405380"/>
        </p:xfrm>
        <a:graphic>
          <a:graphicData uri="http://schemas.openxmlformats.org/drawingml/2006/table">
            <a:tbl>
              <a:tblPr firstRow="1" bandRow="1">
                <a:tableStyleId>{5C22544A-7EE6-4342-B048-85BDC9FD1C3A}</a:tableStyleId>
              </a:tblPr>
              <a:tblGrid>
                <a:gridCol w="1908748">
                  <a:extLst>
                    <a:ext uri="{9D8B030D-6E8A-4147-A177-3AD203B41FA5}">
                      <a16:colId xmlns="" xmlns:a16="http://schemas.microsoft.com/office/drawing/2014/main" val="1180500583"/>
                    </a:ext>
                  </a:extLst>
                </a:gridCol>
                <a:gridCol w="4187252">
                  <a:extLst>
                    <a:ext uri="{9D8B030D-6E8A-4147-A177-3AD203B41FA5}">
                      <a16:colId xmlns="" xmlns:a16="http://schemas.microsoft.com/office/drawing/2014/main" val="2741835617"/>
                    </a:ext>
                  </a:extLst>
                </a:gridCol>
              </a:tblGrid>
              <a:tr h="370840">
                <a:tc>
                  <a:txBody>
                    <a:bodyPr/>
                    <a:lstStyle/>
                    <a:p>
                      <a:pPr rtl="0"/>
                      <a:r>
                        <a:rPr lang="es-419"/>
                        <a:t>Pulsación de teclas</a:t>
                      </a:r>
                    </a:p>
                  </a:txBody>
                  <a:tcPr/>
                </a:tc>
                <a:tc>
                  <a:txBody>
                    <a:bodyPr/>
                    <a:lstStyle/>
                    <a:p>
                      <a:pPr rtl="0"/>
                      <a:r>
                        <a:rPr lang="es-419"/>
                        <a:t>Descripción</a:t>
                      </a:r>
                    </a:p>
                  </a:txBody>
                  <a:tcPr/>
                </a:tc>
                <a:extLst>
                  <a:ext uri="{0D108BD9-81ED-4DB2-BD59-A6C34878D82A}">
                    <a16:rowId xmlns="" xmlns:a16="http://schemas.microsoft.com/office/drawing/2014/main" val="3590626540"/>
                  </a:ext>
                </a:extLst>
              </a:tr>
              <a:tr h="370840">
                <a:tc>
                  <a:txBody>
                    <a:bodyPr/>
                    <a:lstStyle/>
                    <a:p>
                      <a:pPr rtl="0" fontAlgn="ctr"/>
                      <a:r>
                        <a:rPr lang="es-419" sz="1200" b="1">
                          <a:effectLst/>
                        </a:rPr>
                        <a:t>Tab</a:t>
                      </a:r>
                    </a:p>
                  </a:txBody>
                  <a:tcPr marL="47625" marR="47625" marT="47625" marB="47625" anchor="ctr"/>
                </a:tc>
                <a:tc>
                  <a:txBody>
                    <a:bodyPr/>
                    <a:lstStyle/>
                    <a:p>
                      <a:pPr rtl="0" fontAlgn="ctr"/>
                      <a:r>
                        <a:rPr lang="es-419" sz="1200" b="0">
                          <a:effectLst/>
                        </a:rPr>
                        <a:t>Completa una entrada de nombre de comando parcial.</a:t>
                      </a:r>
                    </a:p>
                  </a:txBody>
                  <a:tcPr marL="47625" marR="47625" marT="47625" marB="47625" anchor="ctr"/>
                </a:tc>
                <a:extLst>
                  <a:ext uri="{0D108BD9-81ED-4DB2-BD59-A6C34878D82A}">
                    <a16:rowId xmlns="" xmlns:a16="http://schemas.microsoft.com/office/drawing/2014/main" val="3639080909"/>
                  </a:ext>
                </a:extLst>
              </a:tr>
              <a:tr h="370840">
                <a:tc>
                  <a:txBody>
                    <a:bodyPr/>
                    <a:lstStyle/>
                    <a:p>
                      <a:pPr rtl="0" fontAlgn="ctr"/>
                      <a:r>
                        <a:rPr lang="es-419" sz="1200" b="1">
                          <a:effectLst/>
                        </a:rPr>
                        <a:t>Retroceso</a:t>
                      </a:r>
                    </a:p>
                  </a:txBody>
                  <a:tcPr marL="47625" marR="47625" marT="47625" marB="47625" anchor="ctr"/>
                </a:tc>
                <a:tc>
                  <a:txBody>
                    <a:bodyPr/>
                    <a:lstStyle/>
                    <a:p>
                      <a:pPr rtl="0" fontAlgn="ctr"/>
                      <a:r>
                        <a:rPr lang="es-419" sz="1200" b="0">
                          <a:effectLst/>
                        </a:rPr>
                        <a:t>Borra el carácter a la izquierda del cursor.</a:t>
                      </a:r>
                    </a:p>
                  </a:txBody>
                  <a:tcPr marL="47625" marR="47625" marT="47625" marB="47625" anchor="ctr"/>
                </a:tc>
                <a:extLst>
                  <a:ext uri="{0D108BD9-81ED-4DB2-BD59-A6C34878D82A}">
                    <a16:rowId xmlns="" xmlns:a16="http://schemas.microsoft.com/office/drawing/2014/main" val="4082093158"/>
                  </a:ext>
                </a:extLst>
              </a:tr>
              <a:tr h="370840">
                <a:tc>
                  <a:txBody>
                    <a:bodyPr/>
                    <a:lstStyle/>
                    <a:p>
                      <a:pPr rtl="0" fontAlgn="ctr"/>
                      <a:r>
                        <a:rPr lang="es-419" sz="1200" b="1">
                          <a:effectLst/>
                        </a:rPr>
                        <a:t>Flecha izquierda </a:t>
                      </a:r>
                      <a:r>
                        <a:rPr lang="es-419" sz="1200" b="0">
                          <a:effectLst/>
                        </a:rPr>
                        <a:t>o</a:t>
                      </a:r>
                      <a:r>
                        <a:rPr lang="es-419" sz="1200" b="1">
                          <a:effectLst/>
                        </a:rPr>
                        <a:t> Ctrl+B</a:t>
                      </a:r>
                    </a:p>
                  </a:txBody>
                  <a:tcPr marL="47625" marR="47625" marT="47625" marB="47625" anchor="ctr"/>
                </a:tc>
                <a:tc>
                  <a:txBody>
                    <a:bodyPr/>
                    <a:lstStyle/>
                    <a:p>
                      <a:pPr rtl="0" fontAlgn="ctr"/>
                      <a:r>
                        <a:rPr lang="es-419" sz="1200" b="0">
                          <a:effectLst/>
                        </a:rPr>
                        <a:t>Desplaza el cursor un carácter hacia la izquierda.</a:t>
                      </a:r>
                    </a:p>
                  </a:txBody>
                  <a:tcPr marL="47625" marR="47625" marT="47625" marB="47625" anchor="ctr"/>
                </a:tc>
                <a:extLst>
                  <a:ext uri="{0D108BD9-81ED-4DB2-BD59-A6C34878D82A}">
                    <a16:rowId xmlns="" xmlns:a16="http://schemas.microsoft.com/office/drawing/2014/main" val="2021840048"/>
                  </a:ext>
                </a:extLst>
              </a:tr>
              <a:tr h="370840">
                <a:tc>
                  <a:txBody>
                    <a:bodyPr/>
                    <a:lstStyle/>
                    <a:p>
                      <a:pPr rtl="0" fontAlgn="ctr"/>
                      <a:r>
                        <a:rPr lang="es-419" sz="1200" b="1">
                          <a:effectLst/>
                        </a:rPr>
                        <a:t>Flecha derecha</a:t>
                      </a:r>
                      <a:r>
                        <a:rPr lang="es-419" sz="1200" b="0">
                          <a:effectLst/>
                        </a:rPr>
                        <a:t>o</a:t>
                      </a:r>
                      <a:r>
                        <a:rPr lang="es-419" sz="1200" b="1">
                          <a:effectLst/>
                        </a:rPr>
                        <a:t> Ctrl+F</a:t>
                      </a:r>
                    </a:p>
                  </a:txBody>
                  <a:tcPr marL="47625" marR="47625" marT="47625" marB="47625" anchor="ctr"/>
                </a:tc>
                <a:tc>
                  <a:txBody>
                    <a:bodyPr/>
                    <a:lstStyle/>
                    <a:p>
                      <a:pPr rtl="0" fontAlgn="ctr"/>
                      <a:r>
                        <a:rPr lang="es-419" sz="1200" b="0">
                          <a:effectLst/>
                        </a:rPr>
                        <a:t>Desplaza el cursor un carácter hacia la derecha.</a:t>
                      </a:r>
                    </a:p>
                  </a:txBody>
                  <a:tcPr marL="47625" marR="47625" marT="47625" marB="47625" anchor="ctr"/>
                </a:tc>
                <a:extLst>
                  <a:ext uri="{0D108BD9-81ED-4DB2-BD59-A6C34878D82A}">
                    <a16:rowId xmlns="" xmlns:a16="http://schemas.microsoft.com/office/drawing/2014/main" val="2968577270"/>
                  </a:ext>
                </a:extLst>
              </a:tr>
              <a:tr h="370840">
                <a:tc>
                  <a:txBody>
                    <a:bodyPr/>
                    <a:lstStyle/>
                    <a:p>
                      <a:pPr rtl="0" fontAlgn="ctr"/>
                      <a:r>
                        <a:rPr lang="es-419" sz="1200" b="1">
                          <a:effectLst/>
                        </a:rPr>
                        <a:t>Flecha arriba </a:t>
                      </a:r>
                      <a:r>
                        <a:rPr lang="es-419" sz="1200" b="0">
                          <a:effectLst/>
                        </a:rPr>
                        <a:t>o</a:t>
                      </a:r>
                      <a:r>
                        <a:rPr lang="es-419" sz="1200" b="1">
                          <a:effectLst/>
                        </a:rPr>
                        <a:t> Ctrl+P</a:t>
                      </a:r>
                    </a:p>
                  </a:txBody>
                  <a:tcPr marL="47625" marR="47625" marT="47625" marB="47625" anchor="ctr"/>
                </a:tc>
                <a:tc>
                  <a:txBody>
                    <a:bodyPr/>
                    <a:lstStyle/>
                    <a:p>
                      <a:pPr rtl="0" fontAlgn="ctr"/>
                      <a:r>
                        <a:rPr lang="es-419" sz="1200" b="0">
                          <a:effectLst/>
                        </a:rPr>
                        <a:t>Recupera los comandos en el búfer de historial, comenzando con los comandos más recientes.</a:t>
                      </a:r>
                    </a:p>
                  </a:txBody>
                  <a:tcPr marL="47625" marR="47625" marT="47625" marB="47625" anchor="ctr"/>
                </a:tc>
                <a:extLst>
                  <a:ext uri="{0D108BD9-81ED-4DB2-BD59-A6C34878D82A}">
                    <a16:rowId xmlns="" xmlns:a16="http://schemas.microsoft.com/office/drawing/2014/main" val="2224970778"/>
                  </a:ext>
                </a:extLst>
              </a:tr>
            </a:tbl>
          </a:graphicData>
        </a:graphic>
      </p:graphicFrame>
    </p:spTree>
    <p:custDataLst>
      <p:tags r:id="rId1"/>
    </p:custDataLst>
    <p:extLst>
      <p:ext uri="{BB962C8B-B14F-4D97-AF65-F5344CB8AC3E}">
        <p14:creationId xmlns="" xmlns:p14="http://schemas.microsoft.com/office/powerpoint/2010/main" val="32094463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es-419" sz="1600"/>
              <a:t>La estructura de comandos</a:t>
            </a:r>
            <a:r>
              <a:rPr lang="en-US"/>
              <a:t/>
            </a:r>
            <a:br>
              <a:rPr lang="en-US"/>
            </a:br>
            <a:r>
              <a:rPr lang="es-419"/>
              <a:t>Teclas de acceso rápido y métodos abreviados (Cont.)</a:t>
            </a:r>
          </a:p>
        </p:txBody>
      </p:sp>
      <p:sp>
        <p:nvSpPr>
          <p:cNvPr id="5" name="Rectangle 6">
            <a:extLst>
              <a:ext uri="{FF2B5EF4-FFF2-40B4-BE49-F238E27FC236}">
                <a16:creationId xmlns="" xmlns:a16="http://schemas.microsoft.com/office/drawing/2014/main" id="{F24C0645-E185-E14D-BE57-D9D754DCF7A8}"/>
              </a:ext>
            </a:extLst>
          </p:cNvPr>
          <p:cNvSpPr>
            <a:spLocks noGrp="1" noChangeArrowheads="1"/>
          </p:cNvSpPr>
          <p:nvPr>
            <p:ph idx="1"/>
          </p:nvPr>
        </p:nvSpPr>
        <p:spPr>
          <a:xfrm>
            <a:off x="538148" y="852663"/>
            <a:ext cx="3861463" cy="1310400"/>
          </a:xfrm>
        </p:spPr>
        <p:txBody>
          <a:bodyPr/>
          <a:lstStyle/>
          <a:p>
            <a:pPr rtl="0">
              <a:buFont typeface="Arial" panose="020B0604020202020204" pitchFamily="34" charset="0"/>
              <a:buChar char="•"/>
            </a:pPr>
            <a:r>
              <a:rPr lang="es-419" sz="1400" dirty="0"/>
              <a:t>Cuando una salida de comando produce más texto del que se puede mostrar en una ventana de terminal, el IOS mostrará un mensaje </a:t>
            </a:r>
            <a:r>
              <a:rPr lang="es-419" sz="1400" b="1" dirty="0"/>
              <a:t>«—More—»</a:t>
            </a:r>
            <a:r>
              <a:rPr lang="es-419" sz="1400" dirty="0"/>
              <a:t> . En la siguiente tabla se describen las pulsaciones de teclas que se pueden utilizar cuando se muestra esta solicitud.</a:t>
            </a:r>
          </a:p>
        </p:txBody>
      </p:sp>
      <p:sp>
        <p:nvSpPr>
          <p:cNvPr id="7" name="Rectangle 6">
            <a:extLst>
              <a:ext uri="{FF2B5EF4-FFF2-40B4-BE49-F238E27FC236}">
                <a16:creationId xmlns="" xmlns:a16="http://schemas.microsoft.com/office/drawing/2014/main" id="{28725177-1828-664C-8118-894B1B2910DA}"/>
              </a:ext>
            </a:extLst>
          </p:cNvPr>
          <p:cNvSpPr txBox="1">
            <a:spLocks noChangeArrowheads="1"/>
          </p:cNvSpPr>
          <p:nvPr/>
        </p:nvSpPr>
        <p:spPr bwMode="auto">
          <a:xfrm>
            <a:off x="4571998" y="1092891"/>
            <a:ext cx="4490728" cy="757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es-419" sz="1400" dirty="0"/>
              <a:t>En la siguiente tabla se enumeran los comandos que se pueden utilizar para salir de una operación.</a:t>
            </a:r>
          </a:p>
        </p:txBody>
      </p:sp>
      <p:sp>
        <p:nvSpPr>
          <p:cNvPr id="6" name="TextBox 5">
            <a:extLst>
              <a:ext uri="{FF2B5EF4-FFF2-40B4-BE49-F238E27FC236}">
                <a16:creationId xmlns="" xmlns:a16="http://schemas.microsoft.com/office/drawing/2014/main" id="{83AB480E-7A6D-8D47-84A2-2A0D70DBA569}"/>
              </a:ext>
            </a:extLst>
          </p:cNvPr>
          <p:cNvSpPr txBox="1"/>
          <p:nvPr/>
        </p:nvSpPr>
        <p:spPr>
          <a:xfrm>
            <a:off x="889100" y="4668810"/>
            <a:ext cx="8047308" cy="323165"/>
          </a:xfrm>
          <a:prstGeom prst="rect">
            <a:avLst/>
          </a:prstGeom>
          <a:noFill/>
        </p:spPr>
        <p:txBody>
          <a:bodyPr wrap="square" rtlCol="0">
            <a:spAutoFit/>
          </a:bodyPr>
          <a:lstStyle/>
          <a:p>
            <a:pPr rtl="0"/>
            <a:r>
              <a:rPr lang="es-419" sz="1500" dirty="0">
                <a:solidFill>
                  <a:srgbClr val="000000"/>
                </a:solidFill>
              </a:rPr>
              <a:t>Nota: Para ver más teclas de acceso rápido y accesos directos, consulte a sección 2.3.5.</a:t>
            </a:r>
          </a:p>
        </p:txBody>
      </p:sp>
      <p:graphicFrame>
        <p:nvGraphicFramePr>
          <p:cNvPr id="9" name="Table 8">
            <a:extLst>
              <a:ext uri="{FF2B5EF4-FFF2-40B4-BE49-F238E27FC236}">
                <a16:creationId xmlns="" xmlns:a16="http://schemas.microsoft.com/office/drawing/2014/main" id="{1CE2A07B-4FCF-B84B-9C9F-0212AB07029F}"/>
              </a:ext>
            </a:extLst>
          </p:cNvPr>
          <p:cNvGraphicFramePr>
            <a:graphicFrameLocks noGrp="1"/>
          </p:cNvGraphicFramePr>
          <p:nvPr>
            <p:extLst>
              <p:ext uri="{D42A27DB-BD31-4B8C-83A1-F6EECF244321}">
                <p14:modId xmlns="" xmlns:p14="http://schemas.microsoft.com/office/powerpoint/2010/main" val="3328774682"/>
              </p:ext>
            </p:extLst>
          </p:nvPr>
        </p:nvGraphicFramePr>
        <p:xfrm>
          <a:off x="4571998" y="2496665"/>
          <a:ext cx="4490728" cy="2077734"/>
        </p:xfrm>
        <a:graphic>
          <a:graphicData uri="http://schemas.openxmlformats.org/drawingml/2006/table">
            <a:tbl>
              <a:tblPr firstRow="1" bandRow="1">
                <a:tableStyleId>{5C22544A-7EE6-4342-B048-85BDC9FD1C3A}</a:tableStyleId>
              </a:tblPr>
              <a:tblGrid>
                <a:gridCol w="1319136">
                  <a:extLst>
                    <a:ext uri="{9D8B030D-6E8A-4147-A177-3AD203B41FA5}">
                      <a16:colId xmlns="" xmlns:a16="http://schemas.microsoft.com/office/drawing/2014/main" val="1180500583"/>
                    </a:ext>
                  </a:extLst>
                </a:gridCol>
                <a:gridCol w="3171592">
                  <a:extLst>
                    <a:ext uri="{9D8B030D-6E8A-4147-A177-3AD203B41FA5}">
                      <a16:colId xmlns="" xmlns:a16="http://schemas.microsoft.com/office/drawing/2014/main" val="2741835617"/>
                    </a:ext>
                  </a:extLst>
                </a:gridCol>
              </a:tblGrid>
              <a:tr h="451199">
                <a:tc>
                  <a:txBody>
                    <a:bodyPr/>
                    <a:lstStyle/>
                    <a:p>
                      <a:pPr rtl="0"/>
                      <a:r>
                        <a:rPr lang="es-419" sz="1200" dirty="0"/>
                        <a:t>Pulsación de teclas</a:t>
                      </a:r>
                    </a:p>
                  </a:txBody>
                  <a:tcPr/>
                </a:tc>
                <a:tc>
                  <a:txBody>
                    <a:bodyPr/>
                    <a:lstStyle/>
                    <a:p>
                      <a:pPr rtl="0"/>
                      <a:r>
                        <a:rPr lang="es-419" sz="1200" dirty="0"/>
                        <a:t>Descripción</a:t>
                      </a:r>
                    </a:p>
                  </a:txBody>
                  <a:tcPr/>
                </a:tc>
                <a:extLst>
                  <a:ext uri="{0D108BD9-81ED-4DB2-BD59-A6C34878D82A}">
                    <a16:rowId xmlns="" xmlns:a16="http://schemas.microsoft.com/office/drawing/2014/main" val="3590626540"/>
                  </a:ext>
                </a:extLst>
              </a:tr>
              <a:tr h="567759">
                <a:tc>
                  <a:txBody>
                    <a:bodyPr/>
                    <a:lstStyle/>
                    <a:p>
                      <a:pPr rtl="0" fontAlgn="ctr"/>
                      <a:r>
                        <a:rPr lang="es-419" sz="1050" b="1">
                          <a:effectLst/>
                        </a:rPr>
                        <a:t>Ctrl-C</a:t>
                      </a:r>
                    </a:p>
                  </a:txBody>
                  <a:tcPr marL="47625" marR="47625" marT="47625" marB="47625" anchor="ctr"/>
                </a:tc>
                <a:tc>
                  <a:txBody>
                    <a:bodyPr/>
                    <a:lstStyle/>
                    <a:p>
                      <a:pPr rtl="0" fontAlgn="ctr"/>
                      <a:r>
                        <a:rPr lang="es-419" sz="1050" b="0">
                          <a:effectLst/>
                        </a:rPr>
                        <a:t>Cuando está en cualquier modo de configuración, termina el modo de configuración y regresa al modo EXEC con privilegios. </a:t>
                      </a:r>
                    </a:p>
                  </a:txBody>
                  <a:tcPr marL="47625" marR="47625" marT="47625" marB="47625" anchor="ctr"/>
                </a:tc>
                <a:extLst>
                  <a:ext uri="{0D108BD9-81ED-4DB2-BD59-A6C34878D82A}">
                    <a16:rowId xmlns="" xmlns:a16="http://schemas.microsoft.com/office/drawing/2014/main" val="3639080909"/>
                  </a:ext>
                </a:extLst>
              </a:tr>
              <a:tr h="567759">
                <a:tc>
                  <a:txBody>
                    <a:bodyPr/>
                    <a:lstStyle/>
                    <a:p>
                      <a:pPr rtl="0" fontAlgn="ctr"/>
                      <a:r>
                        <a:rPr lang="es-419" sz="1050" b="1">
                          <a:effectLst/>
                        </a:rPr>
                        <a:t>Ctrl-Z</a:t>
                      </a:r>
                    </a:p>
                  </a:txBody>
                  <a:tcPr marL="47625" marR="47625" marT="47625" marB="47625" anchor="ctr"/>
                </a:tc>
                <a:tc>
                  <a:txBody>
                    <a:bodyPr/>
                    <a:lstStyle/>
                    <a:p>
                      <a:pPr rtl="0" fontAlgn="ctr"/>
                      <a:r>
                        <a:rPr lang="es-419" sz="1050" b="0">
                          <a:effectLst/>
                        </a:rPr>
                        <a:t>Cuando está en cualquier modo de configuración, termina el modo de configuración y regresa al modo EXEC con privilegios.</a:t>
                      </a:r>
                    </a:p>
                  </a:txBody>
                  <a:tcPr marL="47625" marR="47625" marT="47625" marB="47625" anchor="ctr"/>
                </a:tc>
                <a:extLst>
                  <a:ext uri="{0D108BD9-81ED-4DB2-BD59-A6C34878D82A}">
                    <a16:rowId xmlns="" xmlns:a16="http://schemas.microsoft.com/office/drawing/2014/main" val="4082093158"/>
                  </a:ext>
                </a:extLst>
              </a:tr>
              <a:tr h="469914">
                <a:tc>
                  <a:txBody>
                    <a:bodyPr/>
                    <a:lstStyle/>
                    <a:p>
                      <a:pPr rtl="0" fontAlgn="ctr"/>
                      <a:r>
                        <a:rPr lang="es-419" sz="1050" b="1" dirty="0">
                          <a:effectLst/>
                        </a:rPr>
                        <a:t>Ctrl-Shift-6</a:t>
                      </a:r>
                    </a:p>
                  </a:txBody>
                  <a:tcPr marL="47625" marR="47625" marT="47625" marB="47625" anchor="ctr"/>
                </a:tc>
                <a:tc>
                  <a:txBody>
                    <a:bodyPr/>
                    <a:lstStyle/>
                    <a:p>
                      <a:pPr rtl="0" fontAlgn="ctr"/>
                      <a:r>
                        <a:rPr lang="es-419" sz="1050" b="0" dirty="0">
                          <a:effectLst/>
                        </a:rPr>
                        <a:t>Secuencia de interrupción multiuso, utilizada para anular búsquedas DNS, traceroutes, pings, etc.</a:t>
                      </a:r>
                    </a:p>
                  </a:txBody>
                  <a:tcPr marL="47625" marR="47625" marT="47625" marB="47625" anchor="ctr"/>
                </a:tc>
                <a:extLst>
                  <a:ext uri="{0D108BD9-81ED-4DB2-BD59-A6C34878D82A}">
                    <a16:rowId xmlns="" xmlns:a16="http://schemas.microsoft.com/office/drawing/2014/main" val="2021840048"/>
                  </a:ext>
                </a:extLst>
              </a:tr>
            </a:tbl>
          </a:graphicData>
        </a:graphic>
      </p:graphicFrame>
      <p:graphicFrame>
        <p:nvGraphicFramePr>
          <p:cNvPr id="10" name="Table 9">
            <a:extLst>
              <a:ext uri="{FF2B5EF4-FFF2-40B4-BE49-F238E27FC236}">
                <a16:creationId xmlns="" xmlns:a16="http://schemas.microsoft.com/office/drawing/2014/main" id="{70169B05-C0C2-8F40-9CAB-6506A2AF69CF}"/>
              </a:ext>
            </a:extLst>
          </p:cNvPr>
          <p:cNvGraphicFramePr>
            <a:graphicFrameLocks noGrp="1"/>
          </p:cNvGraphicFramePr>
          <p:nvPr>
            <p:extLst>
              <p:ext uri="{D42A27DB-BD31-4B8C-83A1-F6EECF244321}">
                <p14:modId xmlns="" xmlns:p14="http://schemas.microsoft.com/office/powerpoint/2010/main" val="2212422232"/>
              </p:ext>
            </p:extLst>
          </p:nvPr>
        </p:nvGraphicFramePr>
        <p:xfrm>
          <a:off x="538149" y="2496667"/>
          <a:ext cx="3861462" cy="2056630"/>
        </p:xfrm>
        <a:graphic>
          <a:graphicData uri="http://schemas.openxmlformats.org/drawingml/2006/table">
            <a:tbl>
              <a:tblPr firstRow="1" bandRow="1">
                <a:tableStyleId>{5C22544A-7EE6-4342-B048-85BDC9FD1C3A}</a:tableStyleId>
              </a:tblPr>
              <a:tblGrid>
                <a:gridCol w="1470018">
                  <a:extLst>
                    <a:ext uri="{9D8B030D-6E8A-4147-A177-3AD203B41FA5}">
                      <a16:colId xmlns="" xmlns:a16="http://schemas.microsoft.com/office/drawing/2014/main" val="1180500583"/>
                    </a:ext>
                  </a:extLst>
                </a:gridCol>
                <a:gridCol w="2391444">
                  <a:extLst>
                    <a:ext uri="{9D8B030D-6E8A-4147-A177-3AD203B41FA5}">
                      <a16:colId xmlns="" xmlns:a16="http://schemas.microsoft.com/office/drawing/2014/main" val="2741835617"/>
                    </a:ext>
                  </a:extLst>
                </a:gridCol>
              </a:tblGrid>
              <a:tr h="301674">
                <a:tc>
                  <a:txBody>
                    <a:bodyPr/>
                    <a:lstStyle/>
                    <a:p>
                      <a:pPr rtl="0"/>
                      <a:r>
                        <a:rPr lang="es-419" sz="1200"/>
                        <a:t>Pulsación de teclas</a:t>
                      </a:r>
                    </a:p>
                  </a:txBody>
                  <a:tcPr/>
                </a:tc>
                <a:tc>
                  <a:txBody>
                    <a:bodyPr/>
                    <a:lstStyle/>
                    <a:p>
                      <a:pPr rtl="0"/>
                      <a:r>
                        <a:rPr lang="es-419" sz="1200"/>
                        <a:t>Descripción</a:t>
                      </a:r>
                    </a:p>
                  </a:txBody>
                  <a:tcPr/>
                </a:tc>
                <a:extLst>
                  <a:ext uri="{0D108BD9-81ED-4DB2-BD59-A6C34878D82A}">
                    <a16:rowId xmlns="" xmlns:a16="http://schemas.microsoft.com/office/drawing/2014/main" val="3590626540"/>
                  </a:ext>
                </a:extLst>
              </a:tr>
              <a:tr h="552140">
                <a:tc>
                  <a:txBody>
                    <a:bodyPr/>
                    <a:lstStyle/>
                    <a:p>
                      <a:pPr rtl="0" fontAlgn="ctr"/>
                      <a:r>
                        <a:rPr lang="es-419" sz="1050" b="1" dirty="0">
                          <a:effectLst/>
                        </a:rPr>
                        <a:t>Tecla</a:t>
                      </a:r>
                      <a:r>
                        <a:rPr lang="es-419" sz="1050" b="0" dirty="0">
                          <a:effectLst/>
                        </a:rPr>
                        <a:t> Enter</a:t>
                      </a:r>
                    </a:p>
                  </a:txBody>
                  <a:tcPr marL="47625" marR="47625" marT="47625" marB="47625" anchor="ctr"/>
                </a:tc>
                <a:tc>
                  <a:txBody>
                    <a:bodyPr/>
                    <a:lstStyle/>
                    <a:p>
                      <a:pPr rtl="0" fontAlgn="ctr"/>
                      <a:r>
                        <a:rPr lang="es-419" sz="1050" b="0">
                          <a:effectLst/>
                        </a:rPr>
                        <a:t>Muestra la siguiente línea.</a:t>
                      </a:r>
                    </a:p>
                  </a:txBody>
                  <a:tcPr marL="47625" marR="47625" marT="47625" marB="47625" anchor="ctr"/>
                </a:tc>
                <a:extLst>
                  <a:ext uri="{0D108BD9-81ED-4DB2-BD59-A6C34878D82A}">
                    <a16:rowId xmlns="" xmlns:a16="http://schemas.microsoft.com/office/drawing/2014/main" val="3639080909"/>
                  </a:ext>
                </a:extLst>
              </a:tr>
              <a:tr h="523645">
                <a:tc>
                  <a:txBody>
                    <a:bodyPr/>
                    <a:lstStyle/>
                    <a:p>
                      <a:pPr rtl="0" fontAlgn="ctr"/>
                      <a:r>
                        <a:rPr lang="es-419" sz="1050" b="0">
                          <a:effectLst/>
                        </a:rPr>
                        <a:t> Barra espaciadora</a:t>
                      </a:r>
                    </a:p>
                  </a:txBody>
                  <a:tcPr marL="47625" marR="47625" marT="47625" marB="47625" anchor="ctr"/>
                </a:tc>
                <a:tc>
                  <a:txBody>
                    <a:bodyPr/>
                    <a:lstStyle/>
                    <a:p>
                      <a:pPr rtl="0" fontAlgn="ctr"/>
                      <a:r>
                        <a:rPr lang="es-419" sz="1050" b="0" dirty="0">
                          <a:effectLst/>
                        </a:rPr>
                        <a:t>Muestra la siguiente pantalla.</a:t>
                      </a:r>
                    </a:p>
                  </a:txBody>
                  <a:tcPr marL="47625" marR="47625" marT="47625" marB="47625" anchor="ctr"/>
                </a:tc>
                <a:extLst>
                  <a:ext uri="{0D108BD9-81ED-4DB2-BD59-A6C34878D82A}">
                    <a16:rowId xmlns="" xmlns:a16="http://schemas.microsoft.com/office/drawing/2014/main" val="4082093158"/>
                  </a:ext>
                </a:extLst>
              </a:tr>
              <a:tr h="523645">
                <a:tc>
                  <a:txBody>
                    <a:bodyPr/>
                    <a:lstStyle/>
                    <a:p>
                      <a:pPr rtl="0" fontAlgn="ctr"/>
                      <a:r>
                        <a:rPr lang="es-419" sz="1050" b="0">
                          <a:effectLst/>
                        </a:rPr>
                        <a:t>Cualquier otra tecla</a:t>
                      </a:r>
                    </a:p>
                  </a:txBody>
                  <a:tcPr marL="47625" marR="47625" marT="47625" marB="47625" anchor="ctr"/>
                </a:tc>
                <a:tc>
                  <a:txBody>
                    <a:bodyPr/>
                    <a:lstStyle/>
                    <a:p>
                      <a:pPr rtl="0" fontAlgn="ctr"/>
                      <a:r>
                        <a:rPr lang="es-419" sz="1050" b="0" dirty="0">
                          <a:effectLst/>
                        </a:rPr>
                        <a:t>Termina la cadena que se muestra y vuelve al modo EXEC con privilegios.</a:t>
                      </a:r>
                    </a:p>
                  </a:txBody>
                  <a:tcPr marL="47625" marR="47625" marT="47625" marB="47625" anchor="ctr"/>
                </a:tc>
                <a:extLst>
                  <a:ext uri="{0D108BD9-81ED-4DB2-BD59-A6C34878D82A}">
                    <a16:rowId xmlns="" xmlns:a16="http://schemas.microsoft.com/office/drawing/2014/main" val="2021840048"/>
                  </a:ext>
                </a:extLst>
              </a:tr>
            </a:tbl>
          </a:graphicData>
        </a:graphic>
      </p:graphicFrame>
    </p:spTree>
    <p:custDataLst>
      <p:tags r:id="rId1"/>
    </p:custDataLst>
    <p:extLst>
      <p:ext uri="{BB962C8B-B14F-4D97-AF65-F5344CB8AC3E}">
        <p14:creationId xmlns="" xmlns:p14="http://schemas.microsoft.com/office/powerpoint/2010/main" val="105958242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pPr rtl="0"/>
            <a:r>
              <a:rPr lang="es-419">
                <a:solidFill>
                  <a:schemeClr val="accent5">
                    <a:lumMod val="40000"/>
                    <a:lumOff val="60000"/>
                  </a:schemeClr>
                </a:solidFill>
              </a:rPr>
              <a:t>2.4  Configuración básica de dispositivos</a:t>
            </a:r>
          </a:p>
        </p:txBody>
      </p:sp>
    </p:spTree>
    <p:custDataLst>
      <p:tags r:id="rId1"/>
    </p:custDataLst>
    <p:extLst>
      <p:ext uri="{BB962C8B-B14F-4D97-AF65-F5344CB8AC3E}">
        <p14:creationId xmlns="" xmlns:p14="http://schemas.microsoft.com/office/powerpoint/2010/main" val="388694427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Configuración básica de dispositivos</a:t>
            </a:r>
            <a:r>
              <a:rPr lang="en-US">
                <a:latin typeface="Arial" charset="0"/>
              </a:rPr>
              <a:t/>
            </a:r>
            <a:br>
              <a:rPr lang="en-US">
                <a:latin typeface="Arial" charset="0"/>
              </a:rPr>
            </a:br>
            <a:r>
              <a:rPr lang="es-419">
                <a:latin typeface="Arial" charset="0"/>
              </a:rPr>
              <a:t>Nombres de dispositivos</a:t>
            </a:r>
          </a:p>
        </p:txBody>
      </p:sp>
      <p:sp>
        <p:nvSpPr>
          <p:cNvPr id="4" name="Content Placeholder 3"/>
          <p:cNvSpPr>
            <a:spLocks noGrp="1"/>
          </p:cNvSpPr>
          <p:nvPr>
            <p:ph idx="1"/>
          </p:nvPr>
        </p:nvSpPr>
        <p:spPr>
          <a:xfrm>
            <a:off x="277839" y="855701"/>
            <a:ext cx="5920163" cy="1102977"/>
          </a:xfrm>
        </p:spPr>
        <p:txBody>
          <a:bodyPr/>
          <a:lstStyle/>
          <a:p>
            <a:pPr rtl="0">
              <a:lnSpc>
                <a:spcPct val="85000"/>
              </a:lnSpc>
              <a:spcBef>
                <a:spcPct val="30000"/>
              </a:spcBef>
              <a:buFont typeface="Arial" panose="020B0604020202020204" pitchFamily="34" charset="0"/>
              <a:buChar char="•"/>
            </a:pPr>
            <a:r>
              <a:rPr lang="es-419" sz="1600"/>
              <a:t>El primer comando de configuración en cualquier dispositivo debe ser darle un nombre de host único. </a:t>
            </a:r>
          </a:p>
          <a:p>
            <a:pPr rtl="0">
              <a:buFont typeface="Arial" panose="020B0604020202020204" pitchFamily="34" charset="0"/>
              <a:buChar char="•"/>
            </a:pPr>
            <a:r>
              <a:rPr lang="es-419" sz="1600"/>
              <a:t>De forma predeterminada, a todos los dispositivos se les asigna un nombre predeterminado de fábrica. Por ejemplo, un switch Cisco IOS es «Switch».</a:t>
            </a:r>
          </a:p>
          <a:p>
            <a:endParaRPr lang="en-US"/>
          </a:p>
          <a:p>
            <a:endParaRPr lang="en-US"/>
          </a:p>
        </p:txBody>
      </p:sp>
      <p:sp>
        <p:nvSpPr>
          <p:cNvPr id="10" name="Content Placeholder 3">
            <a:extLst>
              <a:ext uri="{FF2B5EF4-FFF2-40B4-BE49-F238E27FC236}">
                <a16:creationId xmlns="" xmlns:a16="http://schemas.microsoft.com/office/drawing/2014/main" id="{46431B1F-CF88-7348-B7DE-E17404CC367A}"/>
              </a:ext>
            </a:extLst>
          </p:cNvPr>
          <p:cNvSpPr txBox="1">
            <a:spLocks/>
          </p:cNvSpPr>
          <p:nvPr/>
        </p:nvSpPr>
        <p:spPr bwMode="auto">
          <a:xfrm>
            <a:off x="277838" y="2106592"/>
            <a:ext cx="4202721" cy="22516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es-419" sz="1600"/>
              <a:t>Guía para nombrar dispositivos:</a:t>
            </a:r>
          </a:p>
          <a:p>
            <a:pPr lvl="2" rtl="0">
              <a:buFont typeface="Arial" panose="020B0604020202020204" pitchFamily="34" charset="0"/>
              <a:buChar char="•"/>
            </a:pPr>
            <a:r>
              <a:rPr lang="es-419" sz="1600"/>
              <a:t>Comenzar con una letra.</a:t>
            </a:r>
          </a:p>
          <a:p>
            <a:pPr lvl="2" rtl="0">
              <a:buFont typeface="Arial" panose="020B0604020202020204" pitchFamily="34" charset="0"/>
              <a:buChar char="•"/>
            </a:pPr>
            <a:r>
              <a:rPr lang="es-419" sz="1600"/>
              <a:t>No contener espacios.</a:t>
            </a:r>
          </a:p>
          <a:p>
            <a:pPr lvl="2" rtl="0">
              <a:buFont typeface="Arial" panose="020B0604020202020204" pitchFamily="34" charset="0"/>
              <a:buChar char="•"/>
            </a:pPr>
            <a:r>
              <a:rPr lang="es-419" sz="1600"/>
              <a:t>Finalizar con una letra o dígito.</a:t>
            </a:r>
          </a:p>
          <a:p>
            <a:pPr lvl="2" rtl="0">
              <a:buFont typeface="Arial" panose="020B0604020202020204" pitchFamily="34" charset="0"/>
              <a:buChar char="•"/>
            </a:pPr>
            <a:r>
              <a:rPr lang="es-419" sz="1600"/>
              <a:t>Utilizar únicamente letras, dígitos y guiones.</a:t>
            </a:r>
          </a:p>
          <a:p>
            <a:pPr lvl="2" rtl="0">
              <a:buFont typeface="Arial" panose="020B0604020202020204" pitchFamily="34" charset="0"/>
              <a:buChar char="•"/>
            </a:pPr>
            <a:r>
              <a:rPr lang="es-419" sz="1600"/>
              <a:t>Tener menos de 64 caracteres de longitud.</a:t>
            </a:r>
          </a:p>
          <a:p>
            <a:endParaRPr lang="en-US"/>
          </a:p>
          <a:p>
            <a:endParaRPr lang="en-US"/>
          </a:p>
        </p:txBody>
      </p:sp>
      <p:sp>
        <p:nvSpPr>
          <p:cNvPr id="3" name="TextBox 2">
            <a:extLst>
              <a:ext uri="{FF2B5EF4-FFF2-40B4-BE49-F238E27FC236}">
                <a16:creationId xmlns="" xmlns:a16="http://schemas.microsoft.com/office/drawing/2014/main" id="{790CDB78-5B44-2540-9744-45DBDB654D0E}"/>
              </a:ext>
            </a:extLst>
          </p:cNvPr>
          <p:cNvSpPr txBox="1"/>
          <p:nvPr/>
        </p:nvSpPr>
        <p:spPr>
          <a:xfrm>
            <a:off x="5068861" y="3310870"/>
            <a:ext cx="3613440" cy="784830"/>
          </a:xfrm>
          <a:prstGeom prst="rect">
            <a:avLst/>
          </a:prstGeom>
          <a:noFill/>
        </p:spPr>
        <p:txBody>
          <a:bodyPr wrap="square" rtlCol="0">
            <a:spAutoFit/>
          </a:bodyPr>
          <a:lstStyle/>
          <a:p>
            <a:pPr rtl="0"/>
            <a:r>
              <a:rPr lang="es-419" sz="1500" b="1">
                <a:solidFill>
                  <a:srgbClr val="000000"/>
                </a:solidFill>
              </a:rPr>
              <a:t>Nota</a:t>
            </a:r>
            <a:r>
              <a:rPr lang="es-419" sz="1500">
                <a:solidFill>
                  <a:srgbClr val="000000"/>
                </a:solidFill>
              </a:rPr>
              <a:t>: Para devolver el cambio al indicador predeterminado, use el comando </a:t>
            </a:r>
            <a:r>
              <a:rPr lang="es-419" sz="1500" b="1">
                <a:solidFill>
                  <a:srgbClr val="000000"/>
                </a:solidFill>
              </a:rPr>
              <a:t>no hostname</a:t>
            </a:r>
            <a:r>
              <a:rPr lang="es-419" sz="1500">
                <a:solidFill>
                  <a:srgbClr val="000000"/>
                </a:solidFill>
              </a:rPr>
              <a:t> de configuración global.</a:t>
            </a:r>
          </a:p>
        </p:txBody>
      </p:sp>
      <p:pic>
        <p:nvPicPr>
          <p:cNvPr id="2" name="Picture 1">
            <a:extLst>
              <a:ext uri="{FF2B5EF4-FFF2-40B4-BE49-F238E27FC236}">
                <a16:creationId xmlns="" xmlns:a16="http://schemas.microsoft.com/office/drawing/2014/main" id="{90C4244C-923F-EB45-BEF5-9FC7D9C28DD6}"/>
              </a:ext>
            </a:extLst>
          </p:cNvPr>
          <p:cNvPicPr>
            <a:picLocks noChangeAspect="1"/>
          </p:cNvPicPr>
          <p:nvPr/>
        </p:nvPicPr>
        <p:blipFill>
          <a:blip r:embed="rId4"/>
          <a:stretch>
            <a:fillRect/>
          </a:stretch>
        </p:blipFill>
        <p:spPr>
          <a:xfrm>
            <a:off x="5099340" y="2342912"/>
            <a:ext cx="3797300" cy="622300"/>
          </a:xfrm>
          <a:prstGeom prst="rect">
            <a:avLst/>
          </a:prstGeom>
        </p:spPr>
      </p:pic>
    </p:spTree>
    <p:custDataLst>
      <p:tags r:id="rId1"/>
    </p:custDataLst>
    <p:extLst>
      <p:ext uri="{BB962C8B-B14F-4D97-AF65-F5344CB8AC3E}">
        <p14:creationId xmlns="" xmlns:p14="http://schemas.microsoft.com/office/powerpoint/2010/main" val="249957050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400" dirty="0">
                <a:latin typeface="Arial" charset="0"/>
              </a:rPr>
              <a:t>Configuración básica de dispositivos</a:t>
            </a:r>
            <a:r>
              <a:rPr lang="es-419" dirty="0">
                <a:latin typeface="Arial" charset="0"/>
              </a:rPr>
              <a:t/>
            </a:r>
            <a:br>
              <a:rPr lang="es-419" dirty="0">
                <a:latin typeface="Arial" charset="0"/>
              </a:rPr>
            </a:br>
            <a:r>
              <a:rPr lang="es-419" dirty="0">
                <a:latin typeface="Arial" charset="0"/>
              </a:rPr>
              <a:t>Guía para contraseñas</a:t>
            </a:r>
          </a:p>
        </p:txBody>
      </p:sp>
      <p:sp>
        <p:nvSpPr>
          <p:cNvPr id="4" name="Content Placeholder 3"/>
          <p:cNvSpPr>
            <a:spLocks noGrp="1"/>
          </p:cNvSpPr>
          <p:nvPr>
            <p:ph idx="1"/>
          </p:nvPr>
        </p:nvSpPr>
        <p:spPr>
          <a:xfrm>
            <a:off x="145357" y="938988"/>
            <a:ext cx="8602403" cy="1015663"/>
          </a:xfrm>
        </p:spPr>
        <p:txBody>
          <a:bodyPr/>
          <a:lstStyle/>
          <a:p>
            <a:pPr rtl="0">
              <a:lnSpc>
                <a:spcPct val="85000"/>
              </a:lnSpc>
              <a:spcBef>
                <a:spcPct val="30000"/>
              </a:spcBef>
              <a:buFont typeface="Arial" panose="020B0604020202020204" pitchFamily="34" charset="0"/>
              <a:buChar char="•"/>
            </a:pPr>
            <a:r>
              <a:rPr lang="es-419" sz="1600"/>
              <a:t>El uso de contraseñas débiles o fáciles de adivinar, son un problema de seguridad.</a:t>
            </a:r>
          </a:p>
          <a:p>
            <a:pPr rtl="0">
              <a:lnSpc>
                <a:spcPct val="85000"/>
              </a:lnSpc>
              <a:spcBef>
                <a:spcPct val="30000"/>
              </a:spcBef>
              <a:buFont typeface="Arial" panose="020B0604020202020204" pitchFamily="34" charset="0"/>
              <a:buChar char="•"/>
            </a:pPr>
            <a:r>
              <a:rPr lang="es-419" sz="1600"/>
              <a:t>Todos los dispositivos de red deben limitar el acceso administrativo asegurando EXEC privilegiado, EXEC de usuario y acceso Telnet remoto con contraseñas. Además, todas las contraseñas deben estar encriptadas y deben proporcionarse notificaciones legales.</a:t>
            </a:r>
          </a:p>
        </p:txBody>
      </p:sp>
      <p:sp>
        <p:nvSpPr>
          <p:cNvPr id="5" name="Content Placeholder 3">
            <a:extLst>
              <a:ext uri="{FF2B5EF4-FFF2-40B4-BE49-F238E27FC236}">
                <a16:creationId xmlns="" xmlns:a16="http://schemas.microsoft.com/office/drawing/2014/main" id="{90CEA0DA-9080-6645-9105-927BD0003465}"/>
              </a:ext>
            </a:extLst>
          </p:cNvPr>
          <p:cNvSpPr txBox="1">
            <a:spLocks/>
          </p:cNvSpPr>
          <p:nvPr/>
        </p:nvSpPr>
        <p:spPr bwMode="auto">
          <a:xfrm>
            <a:off x="236797" y="2099935"/>
            <a:ext cx="4933719" cy="2646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es-419" sz="1600"/>
              <a:t>Guías para las contraseñas </a:t>
            </a:r>
          </a:p>
          <a:p>
            <a:pPr lvl="2" rtl="0">
              <a:buFont typeface="Arial" panose="020B0604020202020204" pitchFamily="34" charset="0"/>
              <a:buChar char="•"/>
            </a:pPr>
            <a:r>
              <a:rPr lang="es-419" sz="1600"/>
              <a:t>Use contraseñas que tengan más de ocho caracteres de longitud.</a:t>
            </a:r>
          </a:p>
          <a:p>
            <a:pPr lvl="2" rtl="0">
              <a:buFont typeface="Arial" panose="020B0604020202020204" pitchFamily="34" charset="0"/>
              <a:buChar char="•"/>
            </a:pPr>
            <a:r>
              <a:rPr lang="es-419" sz="1600"/>
              <a:t>Use una combinación de letras mayúsculas y minúsculas, números, caracteres especiales o secuencias numéricas.</a:t>
            </a:r>
          </a:p>
          <a:p>
            <a:pPr lvl="2" rtl="0">
              <a:buFont typeface="Arial" panose="020B0604020202020204" pitchFamily="34" charset="0"/>
              <a:buChar char="•"/>
            </a:pPr>
            <a:r>
              <a:rPr lang="es-419" sz="1600"/>
              <a:t>Evite el uso de la misma contraseña para todos los dispositivos.</a:t>
            </a:r>
          </a:p>
          <a:p>
            <a:pPr lvl="2" rtl="0">
              <a:buFont typeface="Arial" panose="020B0604020202020204" pitchFamily="34" charset="0"/>
              <a:buChar char="•"/>
            </a:pPr>
            <a:r>
              <a:rPr lang="es-419" sz="1600"/>
              <a:t>No use palabras comunes porque se descubren fácilmente.</a:t>
            </a:r>
          </a:p>
        </p:txBody>
      </p:sp>
      <p:sp>
        <p:nvSpPr>
          <p:cNvPr id="2" name="Rectangle 1">
            <a:extLst>
              <a:ext uri="{FF2B5EF4-FFF2-40B4-BE49-F238E27FC236}">
                <a16:creationId xmlns="" xmlns:a16="http://schemas.microsoft.com/office/drawing/2014/main" id="{29318200-AE19-D542-A5B9-DE4D452C1D12}"/>
              </a:ext>
            </a:extLst>
          </p:cNvPr>
          <p:cNvSpPr/>
          <p:nvPr/>
        </p:nvSpPr>
        <p:spPr>
          <a:xfrm>
            <a:off x="5349347" y="3558716"/>
            <a:ext cx="3398413" cy="1015663"/>
          </a:xfrm>
          <a:prstGeom prst="rect">
            <a:avLst/>
          </a:prstGeom>
        </p:spPr>
        <p:txBody>
          <a:bodyPr wrap="square">
            <a:spAutoFit/>
          </a:bodyPr>
          <a:lstStyle/>
          <a:p>
            <a:pPr rtl="0"/>
            <a:r>
              <a:rPr lang="es-419" sz="1200" dirty="0">
                <a:solidFill>
                  <a:srgbClr val="000000"/>
                </a:solidFill>
                <a:latin typeface="Arial" panose="020B0604020202020204" pitchFamily="34" charset="0"/>
                <a:cs typeface="Arial" panose="020B0604020202020204" pitchFamily="34" charset="0"/>
              </a:rPr>
              <a:t>Nota</a:t>
            </a:r>
            <a:r>
              <a:rPr lang="es-419" sz="1200" b="1" dirty="0">
                <a:solidFill>
                  <a:srgbClr val="000000"/>
                </a:solidFill>
                <a:latin typeface="Arial" panose="020B0604020202020204" pitchFamily="34" charset="0"/>
                <a:cs typeface="Arial" panose="020B0604020202020204" pitchFamily="34" charset="0"/>
              </a:rPr>
              <a:t>: En la mayoría de las prácticas de laboratorio, usaremos contraseñas simples como</a:t>
            </a:r>
            <a:r>
              <a:rPr lang="es-419" sz="1200" dirty="0">
                <a:solidFill>
                  <a:srgbClr val="000000"/>
                </a:solidFill>
                <a:latin typeface="Arial" panose="020B0604020202020204" pitchFamily="34" charset="0"/>
                <a:cs typeface="Arial" panose="020B0604020202020204" pitchFamily="34" charset="0"/>
              </a:rPr>
              <a:t> cisco</a:t>
            </a:r>
            <a:r>
              <a:rPr lang="es-419" sz="1200" b="1" dirty="0">
                <a:solidFill>
                  <a:srgbClr val="000000"/>
                </a:solidFill>
                <a:latin typeface="Arial" panose="020B0604020202020204" pitchFamily="34" charset="0"/>
                <a:cs typeface="Arial" panose="020B0604020202020204" pitchFamily="34" charset="0"/>
              </a:rPr>
              <a:t> o </a:t>
            </a:r>
            <a:r>
              <a:rPr lang="es-419" sz="1200" dirty="0">
                <a:solidFill>
                  <a:srgbClr val="000000"/>
                </a:solidFill>
                <a:latin typeface="Arial" panose="020B0604020202020204" pitchFamily="34" charset="0"/>
                <a:cs typeface="Arial" panose="020B0604020202020204" pitchFamily="34" charset="0"/>
              </a:rPr>
              <a:t>clase. Estas contraseñas se consideran simples y fáciles de adivinar, y deben evitarse en un entorno de producción.</a:t>
            </a:r>
          </a:p>
        </p:txBody>
      </p:sp>
      <p:pic>
        <p:nvPicPr>
          <p:cNvPr id="3074" name="Picture 2">
            <a:extLst>
              <a:ext uri="{FF2B5EF4-FFF2-40B4-BE49-F238E27FC236}">
                <a16:creationId xmlns="" xmlns:a16="http://schemas.microsoft.com/office/drawing/2014/main" id="{04F98093-7DB0-3D42-9A83-D2B6958B969A}"/>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330462" y="2191350"/>
            <a:ext cx="1178808" cy="1178808"/>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 xmlns:p14="http://schemas.microsoft.com/office/powerpoint/2010/main" val="103580751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Configuración básica del dispositivo</a:t>
            </a:r>
            <a:r>
              <a:rPr lang="en-US">
                <a:latin typeface="Arial" charset="0"/>
              </a:rPr>
              <a:t/>
            </a:r>
            <a:br>
              <a:rPr lang="en-US">
                <a:latin typeface="Arial" charset="0"/>
              </a:rPr>
            </a:br>
            <a:r>
              <a:rPr lang="es-419">
                <a:latin typeface="Arial" charset="0"/>
              </a:rPr>
              <a:t>Configurar contraseñas</a:t>
            </a:r>
          </a:p>
        </p:txBody>
      </p:sp>
      <p:sp>
        <p:nvSpPr>
          <p:cNvPr id="4" name="Content Placeholder 3"/>
          <p:cNvSpPr>
            <a:spLocks noGrp="1"/>
          </p:cNvSpPr>
          <p:nvPr>
            <p:ph idx="1"/>
          </p:nvPr>
        </p:nvSpPr>
        <p:spPr>
          <a:xfrm>
            <a:off x="145356" y="938987"/>
            <a:ext cx="4426644" cy="1865173"/>
          </a:xfrm>
        </p:spPr>
        <p:txBody>
          <a:bodyPr/>
          <a:lstStyle/>
          <a:p>
            <a:pPr marL="0" indent="0" rtl="0">
              <a:lnSpc>
                <a:spcPct val="85000"/>
              </a:lnSpc>
              <a:spcBef>
                <a:spcPct val="30000"/>
              </a:spcBef>
              <a:buNone/>
            </a:pPr>
            <a:r>
              <a:rPr lang="es-419"/>
              <a:t>Proteger el modo EXEC del usuario</a:t>
            </a:r>
          </a:p>
          <a:p>
            <a:pPr lvl="2" rtl="0">
              <a:lnSpc>
                <a:spcPct val="85000"/>
              </a:lnSpc>
              <a:spcBef>
                <a:spcPct val="30000"/>
              </a:spcBef>
            </a:pPr>
            <a:r>
              <a:rPr lang="es-419" sz="1400"/>
              <a:t>Primero ingrese al modo de configuración de la consola de línea usando el comando </a:t>
            </a:r>
            <a:r>
              <a:rPr lang="es-419" sz="1400" b="1"/>
              <a:t>line console 0 </a:t>
            </a:r>
            <a:r>
              <a:rPr lang="es-419" sz="1400"/>
              <a:t> en el modo de configuración global.</a:t>
            </a:r>
          </a:p>
          <a:p>
            <a:pPr lvl="2" rtl="0">
              <a:lnSpc>
                <a:spcPct val="85000"/>
              </a:lnSpc>
              <a:spcBef>
                <a:spcPct val="30000"/>
              </a:spcBef>
            </a:pPr>
            <a:r>
              <a:rPr lang="es-419" sz="1400"/>
              <a:t>Luego, configure la contraseña de modo EXEC de usuario con el comando </a:t>
            </a:r>
            <a:r>
              <a:rPr lang="es-419" sz="1400" b="1"/>
              <a:t>password</a:t>
            </a:r>
            <a:r>
              <a:rPr lang="es-419" sz="1400"/>
              <a:t>. </a:t>
            </a:r>
          </a:p>
          <a:p>
            <a:pPr lvl="2" rtl="0">
              <a:lnSpc>
                <a:spcPct val="85000"/>
              </a:lnSpc>
              <a:spcBef>
                <a:spcPct val="30000"/>
              </a:spcBef>
            </a:pPr>
            <a:r>
              <a:rPr lang="es-419" sz="1400"/>
              <a:t>Finalmente, habilite el acceso EXEC de usuario con el comando </a:t>
            </a:r>
            <a:r>
              <a:rPr lang="es-419" sz="1400" b="1"/>
              <a:t>login</a:t>
            </a:r>
            <a:r>
              <a:rPr lang="es-419" sz="1400"/>
              <a:t>.</a:t>
            </a:r>
          </a:p>
        </p:txBody>
      </p:sp>
      <p:sp>
        <p:nvSpPr>
          <p:cNvPr id="5" name="Content Placeholder 3">
            <a:extLst>
              <a:ext uri="{FF2B5EF4-FFF2-40B4-BE49-F238E27FC236}">
                <a16:creationId xmlns="" xmlns:a16="http://schemas.microsoft.com/office/drawing/2014/main" id="{2315682D-8C23-7846-94B0-7798DE15A7B5}"/>
              </a:ext>
            </a:extLst>
          </p:cNvPr>
          <p:cNvSpPr txBox="1">
            <a:spLocks/>
          </p:cNvSpPr>
          <p:nvPr/>
        </p:nvSpPr>
        <p:spPr bwMode="auto">
          <a:xfrm>
            <a:off x="145356" y="2944203"/>
            <a:ext cx="4426644" cy="10791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lnSpc>
                <a:spcPct val="85000"/>
              </a:lnSpc>
              <a:spcBef>
                <a:spcPct val="30000"/>
              </a:spcBef>
              <a:buNone/>
            </a:pPr>
            <a:r>
              <a:rPr lang="es-419" sz="1600" dirty="0"/>
              <a:t>Asegurar el acceso al modo EXEC privilegiado</a:t>
            </a:r>
          </a:p>
          <a:p>
            <a:pPr lvl="2" rtl="0">
              <a:lnSpc>
                <a:spcPct val="85000"/>
              </a:lnSpc>
              <a:spcBef>
                <a:spcPct val="30000"/>
              </a:spcBef>
            </a:pPr>
            <a:r>
              <a:rPr lang="es-419" sz="1300" dirty="0"/>
              <a:t> Primero ingrese al modo de configuración global.</a:t>
            </a:r>
          </a:p>
          <a:p>
            <a:pPr lvl="2" rtl="0">
              <a:lnSpc>
                <a:spcPct val="85000"/>
              </a:lnSpc>
              <a:spcBef>
                <a:spcPct val="30000"/>
              </a:spcBef>
            </a:pPr>
            <a:r>
              <a:rPr lang="es-419" sz="1300" dirty="0"/>
              <a:t> A continuación, utilice el comando </a:t>
            </a:r>
            <a:r>
              <a:rPr lang="es-419" sz="1300" b="1" dirty="0"/>
              <a:t>enable secret </a:t>
            </a:r>
            <a:r>
              <a:rPr lang="es-419" sz="1300" i="1" dirty="0"/>
              <a:t>password</a:t>
            </a:r>
            <a:r>
              <a:rPr lang="es-419" sz="1300" dirty="0"/>
              <a:t> . </a:t>
            </a:r>
          </a:p>
        </p:txBody>
      </p:sp>
      <p:pic>
        <p:nvPicPr>
          <p:cNvPr id="2" name="Picture 1">
            <a:extLst>
              <a:ext uri="{FF2B5EF4-FFF2-40B4-BE49-F238E27FC236}">
                <a16:creationId xmlns="" xmlns:a16="http://schemas.microsoft.com/office/drawing/2014/main" id="{2C2E8DCB-ADC8-5149-96DE-4E8790F2EE17}"/>
              </a:ext>
            </a:extLst>
          </p:cNvPr>
          <p:cNvPicPr>
            <a:picLocks noChangeAspect="1"/>
          </p:cNvPicPr>
          <p:nvPr/>
        </p:nvPicPr>
        <p:blipFill>
          <a:blip r:embed="rId4"/>
          <a:stretch>
            <a:fillRect/>
          </a:stretch>
        </p:blipFill>
        <p:spPr>
          <a:xfrm>
            <a:off x="4724403" y="1223873"/>
            <a:ext cx="3937000" cy="1104900"/>
          </a:xfrm>
          <a:prstGeom prst="rect">
            <a:avLst/>
          </a:prstGeom>
        </p:spPr>
      </p:pic>
      <p:pic>
        <p:nvPicPr>
          <p:cNvPr id="3" name="Picture 2">
            <a:extLst>
              <a:ext uri="{FF2B5EF4-FFF2-40B4-BE49-F238E27FC236}">
                <a16:creationId xmlns="" xmlns:a16="http://schemas.microsoft.com/office/drawing/2014/main" id="{4B820BD9-091B-B44F-B1C1-A553064ED1C3}"/>
              </a:ext>
            </a:extLst>
          </p:cNvPr>
          <p:cNvPicPr>
            <a:picLocks noChangeAspect="1"/>
          </p:cNvPicPr>
          <p:nvPr/>
        </p:nvPicPr>
        <p:blipFill>
          <a:blip r:embed="rId5"/>
          <a:stretch>
            <a:fillRect/>
          </a:stretch>
        </p:blipFill>
        <p:spPr>
          <a:xfrm>
            <a:off x="4724403" y="2944203"/>
            <a:ext cx="3937000" cy="762000"/>
          </a:xfrm>
          <a:prstGeom prst="rect">
            <a:avLst/>
          </a:prstGeom>
        </p:spPr>
      </p:pic>
    </p:spTree>
    <p:custDataLst>
      <p:tags r:id="rId1"/>
    </p:custDataLst>
    <p:extLst>
      <p:ext uri="{BB962C8B-B14F-4D97-AF65-F5344CB8AC3E}">
        <p14:creationId xmlns="" xmlns:p14="http://schemas.microsoft.com/office/powerpoint/2010/main" val="277441161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Configuración básica del dispositivo</a:t>
            </a:r>
            <a:r>
              <a:rPr lang="en-US">
                <a:latin typeface="Arial" charset="0"/>
              </a:rPr>
              <a:t/>
            </a:r>
            <a:br>
              <a:rPr lang="en-US">
                <a:latin typeface="Arial" charset="0"/>
              </a:rPr>
            </a:br>
            <a:r>
              <a:rPr lang="es-419">
                <a:latin typeface="Arial" charset="0"/>
              </a:rPr>
              <a:t>Configurar contraseñas (Cont.)</a:t>
            </a:r>
          </a:p>
        </p:txBody>
      </p:sp>
      <p:sp>
        <p:nvSpPr>
          <p:cNvPr id="4" name="Content Placeholder 3"/>
          <p:cNvSpPr>
            <a:spLocks noGrp="1"/>
          </p:cNvSpPr>
          <p:nvPr>
            <p:ph idx="1"/>
          </p:nvPr>
        </p:nvSpPr>
        <p:spPr>
          <a:xfrm>
            <a:off x="145356" y="938987"/>
            <a:ext cx="4426644" cy="1865173"/>
          </a:xfrm>
        </p:spPr>
        <p:txBody>
          <a:bodyPr/>
          <a:lstStyle/>
          <a:p>
            <a:pPr marL="0" indent="0" rtl="0">
              <a:lnSpc>
                <a:spcPct val="85000"/>
              </a:lnSpc>
              <a:spcBef>
                <a:spcPct val="30000"/>
              </a:spcBef>
              <a:buNone/>
            </a:pPr>
            <a:r>
              <a:rPr lang="es-419" sz="1600"/>
              <a:t>Asegurar el acceso a la línea VTY:</a:t>
            </a:r>
          </a:p>
          <a:p>
            <a:pPr lvl="2" rtl="0">
              <a:lnSpc>
                <a:spcPct val="85000"/>
              </a:lnSpc>
              <a:spcBef>
                <a:spcPct val="30000"/>
              </a:spcBef>
            </a:pPr>
            <a:r>
              <a:rPr lang="es-419" sz="1600"/>
              <a:t>Primero ingrese el modo de configuración de línea VTY utilizando el comando </a:t>
            </a:r>
            <a:r>
              <a:rPr lang="es-419" sz="1600" b="1"/>
              <a:t>line vty 0 15 </a:t>
            </a:r>
            <a:r>
              <a:rPr lang="es-419" sz="1600"/>
              <a:t>en el modo de configuración global.</a:t>
            </a:r>
          </a:p>
          <a:p>
            <a:pPr lvl="2" rtl="0">
              <a:lnSpc>
                <a:spcPct val="85000"/>
              </a:lnSpc>
              <a:spcBef>
                <a:spcPct val="30000"/>
              </a:spcBef>
            </a:pPr>
            <a:r>
              <a:rPr lang="es-419" sz="1600"/>
              <a:t>Luego, especifique la contraseña de VTY con el comando </a:t>
            </a:r>
            <a:r>
              <a:rPr lang="es-419" sz="1600" b="1"/>
              <a:t>password</a:t>
            </a:r>
            <a:r>
              <a:rPr lang="es-419" sz="1600"/>
              <a:t>. </a:t>
            </a:r>
          </a:p>
          <a:p>
            <a:pPr lvl="2" rtl="0">
              <a:lnSpc>
                <a:spcPct val="85000"/>
              </a:lnSpc>
              <a:spcBef>
                <a:spcPct val="30000"/>
              </a:spcBef>
            </a:pPr>
            <a:r>
              <a:rPr lang="es-419" sz="1600"/>
              <a:t>Por último, habilite el acceso a VTY con el comando </a:t>
            </a:r>
            <a:r>
              <a:rPr lang="es-419" sz="1600" b="1"/>
              <a:t>login</a:t>
            </a:r>
            <a:r>
              <a:rPr lang="es-419" sz="1600"/>
              <a:t>.</a:t>
            </a:r>
          </a:p>
        </p:txBody>
      </p:sp>
      <p:sp>
        <p:nvSpPr>
          <p:cNvPr id="5" name="Content Placeholder 3">
            <a:extLst>
              <a:ext uri="{FF2B5EF4-FFF2-40B4-BE49-F238E27FC236}">
                <a16:creationId xmlns="" xmlns:a16="http://schemas.microsoft.com/office/drawing/2014/main" id="{2315682D-8C23-7846-94B0-7798DE15A7B5}"/>
              </a:ext>
            </a:extLst>
          </p:cNvPr>
          <p:cNvSpPr txBox="1">
            <a:spLocks/>
          </p:cNvSpPr>
          <p:nvPr/>
        </p:nvSpPr>
        <p:spPr bwMode="auto">
          <a:xfrm>
            <a:off x="615142" y="3505895"/>
            <a:ext cx="8242329" cy="8675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lnSpc>
                <a:spcPct val="85000"/>
              </a:lnSpc>
              <a:spcBef>
                <a:spcPct val="30000"/>
              </a:spcBef>
            </a:pPr>
            <a:r>
              <a:rPr lang="es-419" sz="1600"/>
              <a:t>Nota: las líneas VTY permiten el acceso remoto mediante Telnet o SSH al dispositivo. Muchos switches de Cisco admiten hasta 16 líneas VTY que se numeran del 0 al 15. </a:t>
            </a:r>
          </a:p>
        </p:txBody>
      </p:sp>
      <p:pic>
        <p:nvPicPr>
          <p:cNvPr id="6" name="Picture 5">
            <a:extLst>
              <a:ext uri="{FF2B5EF4-FFF2-40B4-BE49-F238E27FC236}">
                <a16:creationId xmlns="" xmlns:a16="http://schemas.microsoft.com/office/drawing/2014/main" id="{372E3DC5-E488-A24E-A130-E6D55646C6C9}"/>
              </a:ext>
            </a:extLst>
          </p:cNvPr>
          <p:cNvPicPr>
            <a:picLocks noChangeAspect="1"/>
          </p:cNvPicPr>
          <p:nvPr/>
        </p:nvPicPr>
        <p:blipFill>
          <a:blip r:embed="rId4"/>
          <a:stretch>
            <a:fillRect/>
          </a:stretch>
        </p:blipFill>
        <p:spPr>
          <a:xfrm>
            <a:off x="4798060" y="1325473"/>
            <a:ext cx="3937000" cy="1092200"/>
          </a:xfrm>
          <a:prstGeom prst="rect">
            <a:avLst/>
          </a:prstGeom>
        </p:spPr>
      </p:pic>
    </p:spTree>
    <p:custDataLst>
      <p:tags r:id="rId1"/>
    </p:custDataLst>
    <p:extLst>
      <p:ext uri="{BB962C8B-B14F-4D97-AF65-F5344CB8AC3E}">
        <p14:creationId xmlns="" xmlns:p14="http://schemas.microsoft.com/office/powerpoint/2010/main" val="337912594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Configuración básica de dispositivos</a:t>
            </a:r>
            <a:r>
              <a:rPr lang="en-US">
                <a:latin typeface="Arial" charset="0"/>
              </a:rPr>
              <a:t/>
            </a:r>
            <a:br>
              <a:rPr lang="en-US">
                <a:latin typeface="Arial" charset="0"/>
              </a:rPr>
            </a:br>
            <a:r>
              <a:rPr lang="es-419">
                <a:latin typeface="Arial" charset="0"/>
              </a:rPr>
              <a:t>Encriptar las contraseñas</a:t>
            </a:r>
          </a:p>
        </p:txBody>
      </p:sp>
      <p:sp>
        <p:nvSpPr>
          <p:cNvPr id="4" name="Content Placeholder 3"/>
          <p:cNvSpPr>
            <a:spLocks noGrp="1"/>
          </p:cNvSpPr>
          <p:nvPr>
            <p:ph idx="1"/>
          </p:nvPr>
        </p:nvSpPr>
        <p:spPr>
          <a:xfrm>
            <a:off x="145357" y="938988"/>
            <a:ext cx="4572000" cy="1286052"/>
          </a:xfrm>
        </p:spPr>
        <p:txBody>
          <a:bodyPr/>
          <a:lstStyle/>
          <a:p>
            <a:pPr rtl="0">
              <a:lnSpc>
                <a:spcPct val="85000"/>
              </a:lnSpc>
              <a:spcBef>
                <a:spcPct val="30000"/>
              </a:spcBef>
            </a:pPr>
            <a:r>
              <a:rPr lang="es-419"/>
              <a:t>Los archivos startup-config y running-config muestran la mayoría de las contraseñas en texto simple.</a:t>
            </a:r>
          </a:p>
          <a:p>
            <a:pPr rtl="0">
              <a:lnSpc>
                <a:spcPct val="85000"/>
              </a:lnSpc>
              <a:spcBef>
                <a:spcPct val="30000"/>
              </a:spcBef>
            </a:pPr>
            <a:r>
              <a:rPr lang="es-419"/>
              <a:t>Para encriptar las contraseñas, utilice el comando de configuración global </a:t>
            </a:r>
            <a:r>
              <a:rPr lang="es-419" b="1"/>
              <a:t>service password-encryption</a:t>
            </a:r>
            <a:r>
              <a:rPr lang="es-419"/>
              <a:t>.</a:t>
            </a:r>
          </a:p>
        </p:txBody>
      </p:sp>
      <p:pic>
        <p:nvPicPr>
          <p:cNvPr id="2" name="Picture 1">
            <a:extLst>
              <a:ext uri="{FF2B5EF4-FFF2-40B4-BE49-F238E27FC236}">
                <a16:creationId xmlns="" xmlns:a16="http://schemas.microsoft.com/office/drawing/2014/main" id="{CC666E54-D88F-184C-BDE9-F1AF6D4B45A7}"/>
              </a:ext>
            </a:extLst>
          </p:cNvPr>
          <p:cNvPicPr>
            <a:picLocks noChangeAspect="1"/>
          </p:cNvPicPr>
          <p:nvPr/>
        </p:nvPicPr>
        <p:blipFill>
          <a:blip r:embed="rId4"/>
          <a:stretch>
            <a:fillRect/>
          </a:stretch>
        </p:blipFill>
        <p:spPr>
          <a:xfrm>
            <a:off x="145357" y="2649220"/>
            <a:ext cx="4572000" cy="776378"/>
          </a:xfrm>
          <a:prstGeom prst="rect">
            <a:avLst/>
          </a:prstGeom>
        </p:spPr>
      </p:pic>
      <p:sp>
        <p:nvSpPr>
          <p:cNvPr id="6" name="Content Placeholder 3">
            <a:extLst>
              <a:ext uri="{FF2B5EF4-FFF2-40B4-BE49-F238E27FC236}">
                <a16:creationId xmlns="" xmlns:a16="http://schemas.microsoft.com/office/drawing/2014/main" id="{FE69F5FC-840B-2149-BCA9-4C8674310204}"/>
              </a:ext>
            </a:extLst>
          </p:cNvPr>
          <p:cNvSpPr txBox="1">
            <a:spLocks/>
          </p:cNvSpPr>
          <p:nvPr/>
        </p:nvSpPr>
        <p:spPr bwMode="auto">
          <a:xfrm>
            <a:off x="4815434" y="938988"/>
            <a:ext cx="4040563" cy="757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lnSpc>
                <a:spcPct val="85000"/>
              </a:lnSpc>
              <a:spcBef>
                <a:spcPct val="30000"/>
              </a:spcBef>
            </a:pPr>
            <a:r>
              <a:rPr lang="es-419"/>
              <a:t>Utilice el comando </a:t>
            </a:r>
            <a:r>
              <a:rPr lang="es-419" b="1"/>
              <a:t>show running-config</a:t>
            </a:r>
            <a:r>
              <a:rPr lang="es-419"/>
              <a:t> para verificar que las contraseñas se hayan encriptado. </a:t>
            </a:r>
          </a:p>
        </p:txBody>
      </p:sp>
      <p:pic>
        <p:nvPicPr>
          <p:cNvPr id="3" name="Picture 2">
            <a:extLst>
              <a:ext uri="{FF2B5EF4-FFF2-40B4-BE49-F238E27FC236}">
                <a16:creationId xmlns="" xmlns:a16="http://schemas.microsoft.com/office/drawing/2014/main" id="{070F49EA-017E-5C47-97D3-D4F34278A9E4}"/>
              </a:ext>
            </a:extLst>
          </p:cNvPr>
          <p:cNvPicPr>
            <a:picLocks noChangeAspect="1"/>
          </p:cNvPicPr>
          <p:nvPr/>
        </p:nvPicPr>
        <p:blipFill>
          <a:blip r:embed="rId5"/>
          <a:stretch>
            <a:fillRect/>
          </a:stretch>
        </p:blipFill>
        <p:spPr>
          <a:xfrm>
            <a:off x="5235515" y="2031878"/>
            <a:ext cx="3200400" cy="2011062"/>
          </a:xfrm>
          <a:prstGeom prst="rect">
            <a:avLst/>
          </a:prstGeom>
        </p:spPr>
      </p:pic>
    </p:spTree>
    <p:custDataLst>
      <p:tags r:id="rId1"/>
    </p:custDataLst>
    <p:extLst>
      <p:ext uri="{BB962C8B-B14F-4D97-AF65-F5344CB8AC3E}">
        <p14:creationId xmlns="" xmlns:p14="http://schemas.microsoft.com/office/powerpoint/2010/main" val="25191381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Configuración básica de dispositivos</a:t>
            </a:r>
            <a:r>
              <a:rPr lang="en-US">
                <a:latin typeface="Arial" charset="0"/>
              </a:rPr>
              <a:t/>
            </a:r>
            <a:br>
              <a:rPr lang="en-US">
                <a:latin typeface="Arial" charset="0"/>
              </a:rPr>
            </a:br>
            <a:r>
              <a:rPr lang="es-419">
                <a:latin typeface="Arial" charset="0"/>
              </a:rPr>
              <a:t>Mensajes de banner</a:t>
            </a:r>
          </a:p>
        </p:txBody>
      </p:sp>
      <p:sp>
        <p:nvSpPr>
          <p:cNvPr id="4" name="Content Placeholder 3"/>
          <p:cNvSpPr>
            <a:spLocks noGrp="1"/>
          </p:cNvSpPr>
          <p:nvPr>
            <p:ph idx="1"/>
          </p:nvPr>
        </p:nvSpPr>
        <p:spPr>
          <a:xfrm>
            <a:off x="145357" y="953416"/>
            <a:ext cx="3857686" cy="1656420"/>
          </a:xfrm>
        </p:spPr>
        <p:txBody>
          <a:bodyPr/>
          <a:lstStyle/>
          <a:p>
            <a:pPr rtl="0">
              <a:lnSpc>
                <a:spcPct val="85000"/>
              </a:lnSpc>
              <a:spcBef>
                <a:spcPct val="30000"/>
              </a:spcBef>
            </a:pPr>
            <a:r>
              <a:rPr lang="es-419"/>
              <a:t>Un mensaje de banner es importante para advertir al personal no autorizado de intentar acceder al dispositivo. </a:t>
            </a:r>
          </a:p>
          <a:p>
            <a:pPr rtl="0">
              <a:lnSpc>
                <a:spcPct val="85000"/>
              </a:lnSpc>
              <a:spcBef>
                <a:spcPct val="30000"/>
              </a:spcBef>
            </a:pPr>
            <a:r>
              <a:rPr lang="es-419"/>
              <a:t>Para crear un mensaje de aviso del día en un dispositivo de red, utilice el comando de configuración global </a:t>
            </a:r>
            <a:r>
              <a:rPr lang="es-419" b="1"/>
              <a:t>banner motd #</a:t>
            </a:r>
            <a:r>
              <a:rPr lang="es-419" i="1"/>
              <a:t>el mensaje del día</a:t>
            </a:r>
            <a:r>
              <a:rPr lang="es-419" b="1"/>
              <a:t> #</a:t>
            </a:r>
            <a:r>
              <a:rPr lang="es-419"/>
              <a:t>. </a:t>
            </a:r>
          </a:p>
        </p:txBody>
      </p:sp>
      <p:sp>
        <p:nvSpPr>
          <p:cNvPr id="2" name="TextBox 1">
            <a:extLst>
              <a:ext uri="{FF2B5EF4-FFF2-40B4-BE49-F238E27FC236}">
                <a16:creationId xmlns="" xmlns:a16="http://schemas.microsoft.com/office/drawing/2014/main" id="{6605F848-50A9-7F4C-A32B-E10093014FC5}"/>
              </a:ext>
            </a:extLst>
          </p:cNvPr>
          <p:cNvSpPr txBox="1"/>
          <p:nvPr/>
        </p:nvSpPr>
        <p:spPr>
          <a:xfrm>
            <a:off x="145357" y="3019213"/>
            <a:ext cx="3857686" cy="738664"/>
          </a:xfrm>
          <a:prstGeom prst="rect">
            <a:avLst/>
          </a:prstGeom>
          <a:noFill/>
        </p:spPr>
        <p:txBody>
          <a:bodyPr wrap="square" rtlCol="0">
            <a:spAutoFit/>
          </a:bodyPr>
          <a:lstStyle/>
          <a:p>
            <a:pPr rtl="0"/>
            <a:r>
              <a:rPr lang="es-419" sz="1400">
                <a:solidFill>
                  <a:srgbClr val="000000"/>
                </a:solidFill>
              </a:rPr>
              <a:t>Nota: El símbolo “#” en la sintaxis del comando se denomina carácter delimitador. Se ingresa antes y después del mensaje. </a:t>
            </a:r>
          </a:p>
        </p:txBody>
      </p:sp>
      <p:sp>
        <p:nvSpPr>
          <p:cNvPr id="6" name="TextBox 5">
            <a:extLst>
              <a:ext uri="{FF2B5EF4-FFF2-40B4-BE49-F238E27FC236}">
                <a16:creationId xmlns="" xmlns:a16="http://schemas.microsoft.com/office/drawing/2014/main" id="{32E83745-1DCA-1047-AA24-24BE15C677FD}"/>
              </a:ext>
            </a:extLst>
          </p:cNvPr>
          <p:cNvSpPr txBox="1"/>
          <p:nvPr/>
        </p:nvSpPr>
        <p:spPr>
          <a:xfrm>
            <a:off x="4268947" y="1849911"/>
            <a:ext cx="4875053" cy="292388"/>
          </a:xfrm>
          <a:prstGeom prst="rect">
            <a:avLst/>
          </a:prstGeom>
          <a:noFill/>
        </p:spPr>
        <p:txBody>
          <a:bodyPr wrap="none" rtlCol="0">
            <a:spAutoFit/>
          </a:bodyPr>
          <a:lstStyle/>
          <a:p>
            <a:pPr rtl="0"/>
            <a:r>
              <a:rPr lang="es-419" sz="1300">
                <a:solidFill>
                  <a:srgbClr val="000000"/>
                </a:solidFill>
              </a:rPr>
              <a:t>El banner se mostrará en los intentos de acceder al dispositivo. </a:t>
            </a:r>
          </a:p>
        </p:txBody>
      </p:sp>
      <p:pic>
        <p:nvPicPr>
          <p:cNvPr id="5" name="Picture 4">
            <a:extLst>
              <a:ext uri="{FF2B5EF4-FFF2-40B4-BE49-F238E27FC236}">
                <a16:creationId xmlns="" xmlns:a16="http://schemas.microsoft.com/office/drawing/2014/main" id="{1814FB59-A7E8-A948-A91A-1A2DB32D2639}"/>
              </a:ext>
            </a:extLst>
          </p:cNvPr>
          <p:cNvPicPr>
            <a:picLocks noChangeAspect="1"/>
          </p:cNvPicPr>
          <p:nvPr/>
        </p:nvPicPr>
        <p:blipFill>
          <a:blip r:embed="rId4"/>
          <a:stretch>
            <a:fillRect/>
          </a:stretch>
        </p:blipFill>
        <p:spPr>
          <a:xfrm>
            <a:off x="4643119" y="1155127"/>
            <a:ext cx="4114800" cy="441924"/>
          </a:xfrm>
          <a:prstGeom prst="rect">
            <a:avLst/>
          </a:prstGeom>
        </p:spPr>
      </p:pic>
      <p:sp>
        <p:nvSpPr>
          <p:cNvPr id="20" name="Down Arrow 19">
            <a:extLst>
              <a:ext uri="{FF2B5EF4-FFF2-40B4-BE49-F238E27FC236}">
                <a16:creationId xmlns="" xmlns:a16="http://schemas.microsoft.com/office/drawing/2014/main" id="{042AFCFA-3C88-2746-8367-C4F01C2C5180}"/>
              </a:ext>
            </a:extLst>
          </p:cNvPr>
          <p:cNvSpPr/>
          <p:nvPr/>
        </p:nvSpPr>
        <p:spPr>
          <a:xfrm>
            <a:off x="6512558" y="2210830"/>
            <a:ext cx="187961" cy="292389"/>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 xmlns:a16="http://schemas.microsoft.com/office/drawing/2014/main" id="{5FC48511-93D1-C14A-B136-4967FBBB0ABE}"/>
              </a:ext>
            </a:extLst>
          </p:cNvPr>
          <p:cNvPicPr>
            <a:picLocks noChangeAspect="1"/>
          </p:cNvPicPr>
          <p:nvPr/>
        </p:nvPicPr>
        <p:blipFill>
          <a:blip r:embed="rId5"/>
          <a:stretch>
            <a:fillRect/>
          </a:stretch>
        </p:blipFill>
        <p:spPr>
          <a:xfrm>
            <a:off x="5140958" y="2571750"/>
            <a:ext cx="2743200" cy="1633591"/>
          </a:xfrm>
          <a:prstGeom prst="rect">
            <a:avLst/>
          </a:prstGeom>
        </p:spPr>
      </p:pic>
    </p:spTree>
    <p:custDataLst>
      <p:tags r:id="rId1"/>
    </p:custDataLst>
    <p:extLst>
      <p:ext uri="{BB962C8B-B14F-4D97-AF65-F5344CB8AC3E}">
        <p14:creationId xmlns="" xmlns:p14="http://schemas.microsoft.com/office/powerpoint/2010/main" val="57865025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pPr rtl="0"/>
            <a:r>
              <a:rPr lang="es-419">
                <a:solidFill>
                  <a:schemeClr val="accent5">
                    <a:lumMod val="40000"/>
                    <a:lumOff val="60000"/>
                  </a:schemeClr>
                </a:solidFill>
              </a:rPr>
              <a:t>2.5 Guardar las configuraciones</a:t>
            </a:r>
          </a:p>
        </p:txBody>
      </p:sp>
    </p:spTree>
    <p:custDataLst>
      <p:tags r:id="rId1"/>
    </p:custDataLst>
    <p:extLst>
      <p:ext uri="{BB962C8B-B14F-4D97-AF65-F5344CB8AC3E}">
        <p14:creationId xmlns="" xmlns:p14="http://schemas.microsoft.com/office/powerpoint/2010/main" val="189676025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es-419">
                <a:solidFill>
                  <a:schemeClr val="accent5">
                    <a:lumMod val="40000"/>
                    <a:lumOff val="60000"/>
                  </a:schemeClr>
                </a:solidFill>
              </a:rPr>
              <a:t>2.1 – Acceso a Cisco IOS</a:t>
            </a:r>
          </a:p>
        </p:txBody>
      </p:sp>
    </p:spTree>
    <p:custDataLst>
      <p:tags r:id="rId1"/>
    </p:custDataLst>
    <p:extLst>
      <p:ext uri="{BB962C8B-B14F-4D97-AF65-F5344CB8AC3E}">
        <p14:creationId xmlns=""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Guardar configuraciones</a:t>
            </a:r>
            <a:r>
              <a:rPr lang="en-US">
                <a:latin typeface="Arial" charset="0"/>
              </a:rPr>
              <a:t/>
            </a:r>
            <a:br>
              <a:rPr lang="en-US">
                <a:latin typeface="Arial" charset="0"/>
              </a:rPr>
            </a:br>
            <a:r>
              <a:rPr lang="es-419">
                <a:latin typeface="Arial" charset="0"/>
              </a:rPr>
              <a:t>Archivos de configuración</a:t>
            </a:r>
          </a:p>
        </p:txBody>
      </p:sp>
      <p:sp>
        <p:nvSpPr>
          <p:cNvPr id="4" name="Content Placeholder 3"/>
          <p:cNvSpPr>
            <a:spLocks noGrp="1"/>
          </p:cNvSpPr>
          <p:nvPr>
            <p:ph idx="1"/>
          </p:nvPr>
        </p:nvSpPr>
        <p:spPr>
          <a:xfrm>
            <a:off x="145357" y="938988"/>
            <a:ext cx="8853286" cy="1844852"/>
          </a:xfrm>
        </p:spPr>
        <p:txBody>
          <a:bodyPr/>
          <a:lstStyle/>
          <a:p>
            <a:pPr rtl="0"/>
            <a:r>
              <a:rPr lang="es-419"/>
              <a:t>Existen dos archivos de sistema que almacenan la configuración de dispositivos.</a:t>
            </a:r>
          </a:p>
          <a:p>
            <a:pPr lvl="2" rtl="0"/>
            <a:r>
              <a:rPr lang="es-419" b="1"/>
              <a:t>startup-config</a:t>
            </a:r>
            <a:r>
              <a:rPr lang="es-419"/>
              <a:t> - Este es el archivo de configuración guardado que se almacena en NVRAM. Contiene todos los comandos que usará el dispositivo al iniciar o reiniciar. Flash no pierde su contenido cuando el dispositivo está apagado.</a:t>
            </a:r>
            <a:r>
              <a:rPr lang="es-419" b="1"/>
              <a:t> </a:t>
            </a:r>
          </a:p>
          <a:p>
            <a:pPr lvl="2" rtl="0"/>
            <a:r>
              <a:rPr lang="es-419" b="1"/>
              <a:t>running-config</a:t>
            </a:r>
            <a:r>
              <a:rPr lang="es-419"/>
              <a:t> - Esto se almacena en la memoria de acceso aleatorio (RAM). Refleja la configuración actual. La modificación de una configuración en ejecución afecta el funcionamiento de un dispositivo Cisco de inmediato. La memoria RAM es volátil. Pierde todo el contenido cuando el dispositivo se apaga o se reinicia.</a:t>
            </a:r>
          </a:p>
          <a:p>
            <a:pPr lvl="2" rtl="0"/>
            <a:r>
              <a:rPr lang="es-419"/>
              <a:t>Para guardar los cambios realizados en la configuración en ejecución en el archivo de configuración de inicio utilice el comando </a:t>
            </a:r>
            <a:r>
              <a:rPr lang="es-419" b="1"/>
              <a:t>copy running-config startup-config</a:t>
            </a:r>
            <a:r>
              <a:rPr lang="es-419"/>
              <a:t> en el modo EXEC privilegiado.</a:t>
            </a:r>
          </a:p>
          <a:p>
            <a:pPr marL="0" indent="0">
              <a:buNone/>
            </a:pPr>
            <a:endParaRPr lang="en-US"/>
          </a:p>
        </p:txBody>
      </p:sp>
      <p:pic>
        <p:nvPicPr>
          <p:cNvPr id="8" name="Picture 7">
            <a:extLst>
              <a:ext uri="{FF2B5EF4-FFF2-40B4-BE49-F238E27FC236}">
                <a16:creationId xmlns="" xmlns:a16="http://schemas.microsoft.com/office/drawing/2014/main" id="{1874511C-BFF5-1740-9D8D-5996599CE94D}"/>
              </a:ext>
            </a:extLst>
          </p:cNvPr>
          <p:cNvPicPr>
            <a:picLocks noChangeAspect="1"/>
          </p:cNvPicPr>
          <p:nvPr/>
        </p:nvPicPr>
        <p:blipFill>
          <a:blip r:embed="rId4"/>
          <a:stretch>
            <a:fillRect/>
          </a:stretch>
        </p:blipFill>
        <p:spPr>
          <a:xfrm>
            <a:off x="641349" y="2923884"/>
            <a:ext cx="3797300" cy="1587500"/>
          </a:xfrm>
          <a:prstGeom prst="rect">
            <a:avLst/>
          </a:prstGeom>
        </p:spPr>
      </p:pic>
      <p:pic>
        <p:nvPicPr>
          <p:cNvPr id="7" name="Picture 6">
            <a:extLst>
              <a:ext uri="{FF2B5EF4-FFF2-40B4-BE49-F238E27FC236}">
                <a16:creationId xmlns="" xmlns:a16="http://schemas.microsoft.com/office/drawing/2014/main" id="{A510BADB-2ABF-2846-9C26-13D42A9976A9}"/>
              </a:ext>
            </a:extLst>
          </p:cNvPr>
          <p:cNvPicPr>
            <a:picLocks noChangeAspect="1"/>
          </p:cNvPicPr>
          <p:nvPr/>
        </p:nvPicPr>
        <p:blipFill>
          <a:blip r:embed="rId5"/>
          <a:stretch>
            <a:fillRect/>
          </a:stretch>
        </p:blipFill>
        <p:spPr>
          <a:xfrm>
            <a:off x="4705351" y="2923884"/>
            <a:ext cx="3797300" cy="1587500"/>
          </a:xfrm>
          <a:prstGeom prst="rect">
            <a:avLst/>
          </a:prstGeom>
        </p:spPr>
      </p:pic>
    </p:spTree>
    <p:custDataLst>
      <p:tags r:id="rId1"/>
    </p:custDataLst>
    <p:extLst>
      <p:ext uri="{BB962C8B-B14F-4D97-AF65-F5344CB8AC3E}">
        <p14:creationId xmlns="" xmlns:p14="http://schemas.microsoft.com/office/powerpoint/2010/main" val="801996907"/>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400" dirty="0">
                <a:latin typeface="Arial" charset="0"/>
              </a:rPr>
              <a:t>Guardar configuraciones</a:t>
            </a:r>
            <a:r>
              <a:rPr lang="es-419" dirty="0">
                <a:latin typeface="Arial" charset="0"/>
              </a:rPr>
              <a:t/>
            </a:r>
            <a:br>
              <a:rPr lang="es-419" dirty="0">
                <a:latin typeface="Arial" charset="0"/>
              </a:rPr>
            </a:br>
            <a:r>
              <a:rPr lang="es-419" dirty="0">
                <a:latin typeface="Arial" charset="0"/>
              </a:rPr>
              <a:t>Modificación de la configuración en ejecución</a:t>
            </a:r>
          </a:p>
        </p:txBody>
      </p:sp>
      <p:sp>
        <p:nvSpPr>
          <p:cNvPr id="4" name="Content Placeholder 3"/>
          <p:cNvSpPr>
            <a:spLocks noGrp="1"/>
          </p:cNvSpPr>
          <p:nvPr>
            <p:ph idx="1"/>
          </p:nvPr>
        </p:nvSpPr>
        <p:spPr>
          <a:xfrm>
            <a:off x="408736" y="1066230"/>
            <a:ext cx="3938181" cy="3693972"/>
          </a:xfrm>
        </p:spPr>
        <p:txBody>
          <a:bodyPr/>
          <a:lstStyle/>
          <a:p>
            <a:pPr marL="0" indent="0" rtl="0">
              <a:lnSpc>
                <a:spcPct val="85000"/>
              </a:lnSpc>
              <a:spcBef>
                <a:spcPct val="30000"/>
              </a:spcBef>
              <a:buNone/>
            </a:pPr>
            <a:r>
              <a:rPr lang="es-419" sz="1200" dirty="0"/>
              <a:t>Si los cambios realizados en la configuración en ejecución no tienen el efecto deseado y la configuración en ejecución aún no se ha guardado, puede restaurar el dispositivo a su configuración anterior. Para hacer esto puede:</a:t>
            </a:r>
          </a:p>
          <a:p>
            <a:pPr lvl="1" rtl="0">
              <a:lnSpc>
                <a:spcPct val="85000"/>
              </a:lnSpc>
              <a:spcBef>
                <a:spcPct val="30000"/>
              </a:spcBef>
            </a:pPr>
            <a:r>
              <a:rPr lang="es-419" sz="1200" dirty="0"/>
              <a:t>Elimine los comandos modificados individualmente.</a:t>
            </a:r>
          </a:p>
          <a:p>
            <a:pPr lvl="1" rtl="0">
              <a:lnSpc>
                <a:spcPct val="85000"/>
              </a:lnSpc>
              <a:spcBef>
                <a:spcPct val="30000"/>
              </a:spcBef>
            </a:pPr>
            <a:r>
              <a:rPr lang="es-419" sz="1200" dirty="0"/>
              <a:t>Reinicie el dispositivo con el comando </a:t>
            </a:r>
            <a:r>
              <a:rPr lang="es-419" sz="1200" b="1" dirty="0"/>
              <a:t>reload</a:t>
            </a:r>
            <a:r>
              <a:rPr lang="es-419" sz="1200" dirty="0"/>
              <a:t> en el modo EXEC con privilegios. </a:t>
            </a:r>
            <a:r>
              <a:rPr lang="es-419" sz="1200" i="1" dirty="0"/>
              <a:t>Nota: Esto hará que el dispositivo se desconecte brevemente, lo que provocará un tiempo de inactividad de la red. </a:t>
            </a:r>
            <a:r>
              <a:rPr lang="es-419" sz="1200" dirty="0"/>
              <a:t> </a:t>
            </a:r>
          </a:p>
          <a:p>
            <a:pPr marL="0" indent="0" rtl="0">
              <a:lnSpc>
                <a:spcPct val="85000"/>
              </a:lnSpc>
              <a:spcBef>
                <a:spcPct val="30000"/>
              </a:spcBef>
              <a:buNone/>
            </a:pPr>
            <a:r>
              <a:rPr lang="es-419" sz="1200" dirty="0"/>
              <a:t>Si los cambios no deseados se guardaron en la configuración de inicio, puede ser necesario borrar todas las configuraciones usando el comando </a:t>
            </a:r>
            <a:r>
              <a:rPr lang="es-419" sz="1200" b="1" dirty="0"/>
              <a:t>erase startup-config </a:t>
            </a:r>
            <a:r>
              <a:rPr lang="es-419" sz="1200" dirty="0"/>
              <a:t>en el modo EXEC privilegiado. </a:t>
            </a:r>
          </a:p>
          <a:p>
            <a:pPr lvl="1" rtl="0">
              <a:lnSpc>
                <a:spcPct val="85000"/>
              </a:lnSpc>
              <a:spcBef>
                <a:spcPct val="30000"/>
              </a:spcBef>
            </a:pPr>
            <a:r>
              <a:rPr lang="es-419" sz="1200" dirty="0"/>
              <a:t>Después de borrar startup-config, vuelva a cargar el dispositivo para borrar el archivo running-config de la RAM.</a:t>
            </a:r>
          </a:p>
        </p:txBody>
      </p:sp>
      <p:pic>
        <p:nvPicPr>
          <p:cNvPr id="6" name="Picture 5">
            <a:extLst>
              <a:ext uri="{FF2B5EF4-FFF2-40B4-BE49-F238E27FC236}">
                <a16:creationId xmlns="" xmlns:a16="http://schemas.microsoft.com/office/drawing/2014/main" id="{7D34B416-7F0C-F94A-8800-45BC8F45BF8F}"/>
              </a:ext>
            </a:extLst>
          </p:cNvPr>
          <p:cNvPicPr>
            <a:picLocks noChangeAspect="1"/>
          </p:cNvPicPr>
          <p:nvPr/>
        </p:nvPicPr>
        <p:blipFill>
          <a:blip r:embed="rId4"/>
          <a:stretch>
            <a:fillRect/>
          </a:stretch>
        </p:blipFill>
        <p:spPr>
          <a:xfrm>
            <a:off x="4497170" y="1617341"/>
            <a:ext cx="4403011" cy="578083"/>
          </a:xfrm>
          <a:prstGeom prst="rect">
            <a:avLst/>
          </a:prstGeom>
        </p:spPr>
      </p:pic>
      <p:pic>
        <p:nvPicPr>
          <p:cNvPr id="2" name="Picture 1">
            <a:extLst>
              <a:ext uri="{FF2B5EF4-FFF2-40B4-BE49-F238E27FC236}">
                <a16:creationId xmlns="" xmlns:a16="http://schemas.microsoft.com/office/drawing/2014/main" id="{251490C5-758B-324F-9836-42699B382445}"/>
              </a:ext>
            </a:extLst>
          </p:cNvPr>
          <p:cNvPicPr>
            <a:picLocks noChangeAspect="1"/>
          </p:cNvPicPr>
          <p:nvPr/>
        </p:nvPicPr>
        <p:blipFill>
          <a:blip r:embed="rId5"/>
          <a:stretch>
            <a:fillRect/>
          </a:stretch>
        </p:blipFill>
        <p:spPr>
          <a:xfrm>
            <a:off x="4497170" y="3389790"/>
            <a:ext cx="4411993" cy="642807"/>
          </a:xfrm>
          <a:prstGeom prst="rect">
            <a:avLst/>
          </a:prstGeom>
        </p:spPr>
      </p:pic>
    </p:spTree>
    <p:custDataLst>
      <p:tags r:id="rId1"/>
    </p:custDataLst>
    <p:extLst>
      <p:ext uri="{BB962C8B-B14F-4D97-AF65-F5344CB8AC3E}">
        <p14:creationId xmlns="" xmlns:p14="http://schemas.microsoft.com/office/powerpoint/2010/main" val="390680115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400" dirty="0">
                <a:latin typeface="Arial" charset="0"/>
              </a:rPr>
              <a:t>Guardar configuraciones</a:t>
            </a:r>
            <a:r>
              <a:rPr lang="es-419" sz="1600" dirty="0">
                <a:latin typeface="Arial" charset="0"/>
              </a:rPr>
              <a:t/>
            </a:r>
            <a:br>
              <a:rPr lang="es-419" sz="1600" dirty="0">
                <a:latin typeface="Arial" charset="0"/>
              </a:rPr>
            </a:br>
            <a:r>
              <a:rPr lang="es-419" dirty="0">
                <a:latin typeface="Arial" charset="0"/>
              </a:rPr>
              <a:t>Captura de la configuración en un archivo de texto</a:t>
            </a:r>
          </a:p>
        </p:txBody>
      </p:sp>
      <p:sp>
        <p:nvSpPr>
          <p:cNvPr id="4" name="Content Placeholder 3"/>
          <p:cNvSpPr>
            <a:spLocks noGrp="1"/>
          </p:cNvSpPr>
          <p:nvPr>
            <p:ph idx="1"/>
          </p:nvPr>
        </p:nvSpPr>
        <p:spPr>
          <a:xfrm>
            <a:off x="145357" y="1025868"/>
            <a:ext cx="4426643" cy="2606852"/>
          </a:xfrm>
        </p:spPr>
        <p:txBody>
          <a:bodyPr/>
          <a:lstStyle/>
          <a:p>
            <a:pPr marL="0" indent="0" rtl="0">
              <a:lnSpc>
                <a:spcPct val="85000"/>
              </a:lnSpc>
              <a:spcBef>
                <a:spcPct val="30000"/>
              </a:spcBef>
              <a:buNone/>
            </a:pPr>
            <a:r>
              <a:rPr lang="es-419"/>
              <a:t>Los archivos de configuración pueden guardarse y archivarse en un documento de texto. </a:t>
            </a:r>
          </a:p>
          <a:p>
            <a:pPr rtl="0">
              <a:lnSpc>
                <a:spcPct val="85000"/>
              </a:lnSpc>
              <a:spcBef>
                <a:spcPct val="30000"/>
              </a:spcBef>
              <a:buFont typeface="Arial" panose="020B0604020202020204" pitchFamily="34" charset="0"/>
              <a:buChar char="•"/>
            </a:pPr>
            <a:r>
              <a:rPr lang="es-419" b="1"/>
              <a:t>Paso 1.</a:t>
            </a:r>
            <a:r>
              <a:rPr lang="es-419"/>
              <a:t>Abra un software de emulación de terminal como PuTTY o Tera Term conectado a un switch.</a:t>
            </a:r>
          </a:p>
          <a:p>
            <a:pPr rtl="0">
              <a:lnSpc>
                <a:spcPct val="85000"/>
              </a:lnSpc>
              <a:spcBef>
                <a:spcPct val="30000"/>
              </a:spcBef>
              <a:buFont typeface="Arial" panose="020B0604020202020204" pitchFamily="34" charset="0"/>
              <a:buChar char="•"/>
            </a:pPr>
            <a:r>
              <a:rPr lang="es-419" b="1"/>
              <a:t>Paso 2.</a:t>
            </a:r>
            <a:r>
              <a:rPr lang="es-419"/>
              <a:t> Habilite el inicio de sesión en el software del terminal y asigne un nombre y una ubicación de archivo para guardar el archivo de registro. La figura muestra que </a:t>
            </a:r>
            <a:r>
              <a:rPr lang="es-419" b="1"/>
              <a:t>todos los resultados de sesión</a:t>
            </a:r>
            <a:r>
              <a:rPr lang="es-419"/>
              <a:t> se capturarán en el archivo especificado (es decir, MySwitchLogs).</a:t>
            </a:r>
          </a:p>
        </p:txBody>
      </p:sp>
      <p:pic>
        <p:nvPicPr>
          <p:cNvPr id="3" name="Picture 2">
            <a:extLst>
              <a:ext uri="{FF2B5EF4-FFF2-40B4-BE49-F238E27FC236}">
                <a16:creationId xmlns="" xmlns:a16="http://schemas.microsoft.com/office/drawing/2014/main" id="{236032B8-D700-E144-B6B6-769AEAE14D01}"/>
              </a:ext>
            </a:extLst>
          </p:cNvPr>
          <p:cNvPicPr>
            <a:picLocks noChangeAspect="1"/>
          </p:cNvPicPr>
          <p:nvPr/>
        </p:nvPicPr>
        <p:blipFill>
          <a:blip r:embed="rId4"/>
          <a:stretch>
            <a:fillRect/>
          </a:stretch>
        </p:blipFill>
        <p:spPr>
          <a:xfrm>
            <a:off x="5262303" y="798944"/>
            <a:ext cx="3097246" cy="3060700"/>
          </a:xfrm>
          <a:prstGeom prst="rect">
            <a:avLst/>
          </a:prstGeom>
        </p:spPr>
      </p:pic>
    </p:spTree>
    <p:custDataLst>
      <p:tags r:id="rId1"/>
    </p:custDataLst>
    <p:extLst>
      <p:ext uri="{BB962C8B-B14F-4D97-AF65-F5344CB8AC3E}">
        <p14:creationId xmlns="" xmlns:p14="http://schemas.microsoft.com/office/powerpoint/2010/main" val="22671265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400" dirty="0">
                <a:latin typeface="Arial" charset="0"/>
              </a:rPr>
              <a:t>Guardar configuraciones</a:t>
            </a:r>
            <a:r>
              <a:rPr lang="es-419" sz="1600" dirty="0">
                <a:latin typeface="Arial" charset="0"/>
              </a:rPr>
              <a:t/>
            </a:r>
            <a:br>
              <a:rPr lang="es-419" sz="1600" dirty="0">
                <a:latin typeface="Arial" charset="0"/>
              </a:rPr>
            </a:br>
            <a:r>
              <a:rPr lang="es-419" dirty="0">
                <a:latin typeface="Arial" charset="0"/>
              </a:rPr>
              <a:t>Captura de la configuración en un archivo de texto (Cont.)</a:t>
            </a:r>
          </a:p>
        </p:txBody>
      </p:sp>
      <p:sp>
        <p:nvSpPr>
          <p:cNvPr id="4" name="Content Placeholder 3"/>
          <p:cNvSpPr>
            <a:spLocks noGrp="1"/>
          </p:cNvSpPr>
          <p:nvPr>
            <p:ph idx="1"/>
          </p:nvPr>
        </p:nvSpPr>
        <p:spPr>
          <a:xfrm>
            <a:off x="145357" y="1025868"/>
            <a:ext cx="4426643" cy="2032292"/>
          </a:xfrm>
        </p:spPr>
        <p:txBody>
          <a:bodyPr/>
          <a:lstStyle/>
          <a:p>
            <a:pPr rtl="0">
              <a:lnSpc>
                <a:spcPct val="85000"/>
              </a:lnSpc>
              <a:spcBef>
                <a:spcPct val="30000"/>
              </a:spcBef>
              <a:buFont typeface="Arial" panose="020B0604020202020204" pitchFamily="34" charset="0"/>
              <a:buChar char="•"/>
            </a:pPr>
            <a:r>
              <a:rPr lang="es-419" b="1" dirty="0"/>
              <a:t>Paso 3.</a:t>
            </a:r>
            <a:r>
              <a:rPr lang="es-419" dirty="0"/>
              <a:t> Ejecute el comando </a:t>
            </a:r>
            <a:r>
              <a:rPr lang="es-419" b="1" dirty="0"/>
              <a:t>show running-config</a:t>
            </a:r>
            <a:r>
              <a:rPr lang="es-419" dirty="0"/>
              <a:t> o </a:t>
            </a:r>
            <a:r>
              <a:rPr lang="es-419" b="1" dirty="0"/>
              <a:t>show startup-config</a:t>
            </a:r>
            <a:r>
              <a:rPr lang="es-419" dirty="0"/>
              <a:t> ante la petición de entrada de EXEC con privilegios. El texto que aparece en la ventana de la terminal se colocará en el archivo elegido.</a:t>
            </a:r>
            <a:r>
              <a:rPr lang="es-419" b="1" dirty="0"/>
              <a:t> </a:t>
            </a:r>
          </a:p>
          <a:p>
            <a:pPr>
              <a:lnSpc>
                <a:spcPct val="85000"/>
              </a:lnSpc>
              <a:spcBef>
                <a:spcPct val="30000"/>
              </a:spcBef>
              <a:buFont typeface="Arial" panose="020B0604020202020204" pitchFamily="34" charset="0"/>
              <a:buChar char="•"/>
            </a:pPr>
            <a:r>
              <a:rPr lang="es-419" b="1" dirty="0"/>
              <a:t>Paso 4. </a:t>
            </a:r>
            <a:r>
              <a:rPr lang="es-419" dirty="0"/>
              <a:t>En la figura muestra desactivar el inicio de sesión mediante la selección de la opción de </a:t>
            </a:r>
            <a:r>
              <a:rPr lang="es-419" b="1" dirty="0"/>
              <a:t>None session logging</a:t>
            </a:r>
            <a:r>
              <a:rPr lang="es-419" dirty="0"/>
              <a:t>.</a:t>
            </a:r>
          </a:p>
        </p:txBody>
      </p:sp>
      <p:sp>
        <p:nvSpPr>
          <p:cNvPr id="7" name="TextBox 6">
            <a:extLst>
              <a:ext uri="{FF2B5EF4-FFF2-40B4-BE49-F238E27FC236}">
                <a16:creationId xmlns="" xmlns:a16="http://schemas.microsoft.com/office/drawing/2014/main" id="{3063EBE3-D0C8-1649-B1E6-3A809EA2B12E}"/>
              </a:ext>
            </a:extLst>
          </p:cNvPr>
          <p:cNvSpPr txBox="1"/>
          <p:nvPr/>
        </p:nvSpPr>
        <p:spPr>
          <a:xfrm>
            <a:off x="145357" y="3392887"/>
            <a:ext cx="4644390" cy="954107"/>
          </a:xfrm>
          <a:prstGeom prst="rect">
            <a:avLst/>
          </a:prstGeom>
          <a:noFill/>
        </p:spPr>
        <p:txBody>
          <a:bodyPr wrap="square" rtlCol="0">
            <a:spAutoFit/>
          </a:bodyPr>
          <a:lstStyle/>
          <a:p>
            <a:pPr rtl="0"/>
            <a:r>
              <a:rPr lang="es-419" sz="1400">
                <a:solidFill>
                  <a:srgbClr val="000000"/>
                </a:solidFill>
              </a:rPr>
              <a:t>Nota: El archivo de texto creado se puede utilizar como un registro del modo en que se implementa actualmente el dispositivo. El archivo puede requerir edición antes de poder utilizarse para restaurar una configuración guardada a un dispositivo.</a:t>
            </a:r>
          </a:p>
        </p:txBody>
      </p:sp>
      <p:pic>
        <p:nvPicPr>
          <p:cNvPr id="5" name="Picture 4">
            <a:extLst>
              <a:ext uri="{FF2B5EF4-FFF2-40B4-BE49-F238E27FC236}">
                <a16:creationId xmlns="" xmlns:a16="http://schemas.microsoft.com/office/drawing/2014/main" id="{25F37528-5FAE-AF40-98B6-5AD607DD4472}"/>
              </a:ext>
            </a:extLst>
          </p:cNvPr>
          <p:cNvPicPr>
            <a:picLocks noChangeAspect="1"/>
          </p:cNvPicPr>
          <p:nvPr/>
        </p:nvPicPr>
        <p:blipFill>
          <a:blip r:embed="rId4"/>
          <a:stretch>
            <a:fillRect/>
          </a:stretch>
        </p:blipFill>
        <p:spPr>
          <a:xfrm>
            <a:off x="5324475" y="1207192"/>
            <a:ext cx="3302000" cy="508000"/>
          </a:xfrm>
          <a:prstGeom prst="rect">
            <a:avLst/>
          </a:prstGeom>
        </p:spPr>
      </p:pic>
      <p:pic>
        <p:nvPicPr>
          <p:cNvPr id="2" name="Picture 1">
            <a:extLst>
              <a:ext uri="{FF2B5EF4-FFF2-40B4-BE49-F238E27FC236}">
                <a16:creationId xmlns="" xmlns:a16="http://schemas.microsoft.com/office/drawing/2014/main" id="{0B73C8A3-8D0C-BD49-BC45-77D5A34CE2AB}"/>
              </a:ext>
            </a:extLst>
          </p:cNvPr>
          <p:cNvPicPr>
            <a:picLocks noChangeAspect="1"/>
          </p:cNvPicPr>
          <p:nvPr/>
        </p:nvPicPr>
        <p:blipFill>
          <a:blip r:embed="rId5"/>
          <a:stretch>
            <a:fillRect/>
          </a:stretch>
        </p:blipFill>
        <p:spPr>
          <a:xfrm>
            <a:off x="5690870" y="2123440"/>
            <a:ext cx="2569210" cy="2538895"/>
          </a:xfrm>
          <a:prstGeom prst="rect">
            <a:avLst/>
          </a:prstGeom>
        </p:spPr>
      </p:pic>
    </p:spTree>
    <p:custDataLst>
      <p:tags r:id="rId1"/>
    </p:custDataLst>
    <p:extLst>
      <p:ext uri="{BB962C8B-B14F-4D97-AF65-F5344CB8AC3E}">
        <p14:creationId xmlns="" xmlns:p14="http://schemas.microsoft.com/office/powerpoint/2010/main" val="3119728335"/>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1048746"/>
          </a:xfrm>
        </p:spPr>
        <p:txBody>
          <a:bodyPr/>
          <a:lstStyle/>
          <a:p>
            <a:pPr rtl="0"/>
            <a:r>
              <a:rPr lang="es-419" sz="1400" dirty="0"/>
              <a:t>Guardar configuraciones</a:t>
            </a:r>
            <a:r>
              <a:rPr lang="es-419" dirty="0"/>
              <a:t/>
            </a:r>
            <a:br>
              <a:rPr lang="es-419" dirty="0"/>
            </a:br>
            <a:r>
              <a:rPr lang="es-419" dirty="0"/>
              <a:t>Packet Tracer: Configuración de los parámetros iniciales del switch</a:t>
            </a:r>
          </a:p>
        </p:txBody>
      </p:sp>
      <p:sp>
        <p:nvSpPr>
          <p:cNvPr id="5" name="Rectangle 6">
            <a:extLst>
              <a:ext uri="{FF2B5EF4-FFF2-40B4-BE49-F238E27FC236}">
                <a16:creationId xmlns="" xmlns:a16="http://schemas.microsoft.com/office/drawing/2014/main" id="{90913010-55BD-654E-8C45-7CAB421D7CC5}"/>
              </a:ext>
            </a:extLst>
          </p:cNvPr>
          <p:cNvSpPr>
            <a:spLocks noGrp="1" noChangeArrowheads="1"/>
          </p:cNvSpPr>
          <p:nvPr>
            <p:ph idx="1"/>
          </p:nvPr>
        </p:nvSpPr>
        <p:spPr>
          <a:xfrm>
            <a:off x="179882" y="1674054"/>
            <a:ext cx="8649325" cy="2882955"/>
          </a:xfrm>
        </p:spPr>
        <p:txBody>
          <a:bodyPr/>
          <a:lstStyle/>
          <a:p>
            <a:pPr marL="0" indent="0" rtl="0">
              <a:buNone/>
            </a:pPr>
            <a:r>
              <a:rPr lang="es-419" dirty="0"/>
              <a:t>En este Packet Tracer, hará lo siguiente: </a:t>
            </a:r>
          </a:p>
          <a:p>
            <a:pPr rtl="0">
              <a:buFont typeface="Arial" panose="020B0604020202020204" pitchFamily="34" charset="0"/>
              <a:buChar char="•"/>
            </a:pPr>
            <a:r>
              <a:rPr lang="es-419" dirty="0"/>
              <a:t>Verificar la configuración predeterminada del switch</a:t>
            </a:r>
          </a:p>
          <a:p>
            <a:pPr rtl="0">
              <a:buFont typeface="Arial" panose="020B0604020202020204" pitchFamily="34" charset="0"/>
              <a:buChar char="•"/>
            </a:pPr>
            <a:r>
              <a:rPr lang="es-419" dirty="0"/>
              <a:t>Realice configuraciones básicas del switch</a:t>
            </a:r>
          </a:p>
          <a:p>
            <a:pPr rtl="0">
              <a:buFont typeface="Arial" panose="020B0604020202020204" pitchFamily="34" charset="0"/>
              <a:buChar char="•"/>
            </a:pPr>
            <a:r>
              <a:rPr lang="es-419" dirty="0"/>
              <a:t>Configurar un mensaje MOTD</a:t>
            </a:r>
          </a:p>
          <a:p>
            <a:pPr rtl="0">
              <a:buFont typeface="Arial" panose="020B0604020202020204" pitchFamily="34" charset="0"/>
              <a:buChar char="•"/>
            </a:pPr>
            <a:r>
              <a:rPr lang="es-419" dirty="0"/>
              <a:t>Guardar los archivos de configuración en la NVRAM</a:t>
            </a:r>
          </a:p>
          <a:p>
            <a:pPr rtl="0">
              <a:buFont typeface="Arial" panose="020B0604020202020204" pitchFamily="34" charset="0"/>
              <a:buChar char="•"/>
            </a:pPr>
            <a:r>
              <a:rPr lang="es-419" dirty="0"/>
              <a:t>Configurar un segundo switch</a:t>
            </a:r>
          </a:p>
          <a:p>
            <a:pPr marL="0" indent="0">
              <a:buNone/>
            </a:pPr>
            <a:endParaRPr lang="en-US" dirty="0"/>
          </a:p>
          <a:p>
            <a:endParaRPr lang="en-US" altLang="ja-JP" dirty="0"/>
          </a:p>
        </p:txBody>
      </p:sp>
    </p:spTree>
    <p:custDataLst>
      <p:tags r:id="rId1"/>
    </p:custDataLst>
    <p:extLst>
      <p:ext uri="{BB962C8B-B14F-4D97-AF65-F5344CB8AC3E}">
        <p14:creationId xmlns="" xmlns:p14="http://schemas.microsoft.com/office/powerpoint/2010/main" val="30097958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pPr rtl="0"/>
            <a:r>
              <a:rPr lang="es-419">
                <a:solidFill>
                  <a:schemeClr val="accent5">
                    <a:lumMod val="40000"/>
                    <a:lumOff val="60000"/>
                  </a:schemeClr>
                </a:solidFill>
              </a:rPr>
              <a:t>2.6 Puertos y direcciones</a:t>
            </a:r>
          </a:p>
        </p:txBody>
      </p:sp>
    </p:spTree>
    <p:custDataLst>
      <p:tags r:id="rId1"/>
    </p:custDataLst>
    <p:extLst>
      <p:ext uri="{BB962C8B-B14F-4D97-AF65-F5344CB8AC3E}">
        <p14:creationId xmlns="" xmlns:p14="http://schemas.microsoft.com/office/powerpoint/2010/main" val="82775494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400" dirty="0">
                <a:latin typeface="Arial" charset="0"/>
              </a:rPr>
              <a:t>Puertos y direcciones</a:t>
            </a:r>
            <a:r>
              <a:rPr lang="es-419" sz="1600" dirty="0">
                <a:latin typeface="Arial" charset="0"/>
              </a:rPr>
              <a:t/>
            </a:r>
            <a:br>
              <a:rPr lang="es-419" sz="1600" dirty="0">
                <a:latin typeface="Arial" charset="0"/>
              </a:rPr>
            </a:br>
            <a:r>
              <a:rPr lang="es-419" dirty="0">
                <a:latin typeface="Arial" charset="0"/>
              </a:rPr>
              <a:t>Direcciones IP</a:t>
            </a:r>
          </a:p>
        </p:txBody>
      </p:sp>
      <p:sp>
        <p:nvSpPr>
          <p:cNvPr id="4" name="Content Placeholder 3"/>
          <p:cNvSpPr>
            <a:spLocks noGrp="1"/>
          </p:cNvSpPr>
          <p:nvPr>
            <p:ph idx="1"/>
          </p:nvPr>
        </p:nvSpPr>
        <p:spPr>
          <a:xfrm>
            <a:off x="145357" y="878028"/>
            <a:ext cx="4966970" cy="3470452"/>
          </a:xfrm>
        </p:spPr>
        <p:txBody>
          <a:bodyPr/>
          <a:lstStyle/>
          <a:p>
            <a:pPr rtl="0">
              <a:lnSpc>
                <a:spcPct val="85000"/>
              </a:lnSpc>
              <a:spcBef>
                <a:spcPct val="30000"/>
              </a:spcBef>
              <a:buFont typeface="Arial" panose="020B0604020202020204" pitchFamily="34" charset="0"/>
              <a:buChar char="•"/>
            </a:pPr>
            <a:r>
              <a:rPr lang="es-419" sz="1600"/>
              <a:t>El uso de direcciones IP es el principal medio para permitir que los dispositivos se ubiquen entre sí y para establecer la comunicación completa en Internet. </a:t>
            </a:r>
          </a:p>
          <a:p>
            <a:pPr rtl="0">
              <a:lnSpc>
                <a:spcPct val="85000"/>
              </a:lnSpc>
              <a:spcBef>
                <a:spcPct val="30000"/>
              </a:spcBef>
              <a:buFont typeface="Arial" panose="020B0604020202020204" pitchFamily="34" charset="0"/>
              <a:buChar char="•"/>
            </a:pPr>
            <a:r>
              <a:rPr lang="es-419" sz="1600"/>
              <a:t>La estructura de una dirección IPv4 se denomina “notación decimal con puntos” y se representa con cuatro números decimales entre 0 y 255.</a:t>
            </a:r>
          </a:p>
          <a:p>
            <a:pPr rtl="0">
              <a:lnSpc>
                <a:spcPct val="85000"/>
              </a:lnSpc>
              <a:spcBef>
                <a:spcPct val="30000"/>
              </a:spcBef>
              <a:buFont typeface="Arial" panose="020B0604020202020204" pitchFamily="34" charset="0"/>
              <a:buChar char="•"/>
            </a:pPr>
            <a:r>
              <a:rPr lang="es-419" sz="1600"/>
              <a:t>Una máscara de subred IPv4 es un valor de 32 bits que separa la porción de red de la dirección de la porción de host. Combinada con la dirección IPv4, la máscara de subred determina la subred particular a la pertenece el dispositivo.</a:t>
            </a:r>
          </a:p>
          <a:p>
            <a:pPr rtl="0">
              <a:lnSpc>
                <a:spcPct val="85000"/>
              </a:lnSpc>
              <a:spcBef>
                <a:spcPct val="30000"/>
              </a:spcBef>
              <a:buFont typeface="Arial" panose="020B0604020202020204" pitchFamily="34" charset="0"/>
              <a:buChar char="•"/>
            </a:pPr>
            <a:r>
              <a:rPr lang="es-419" sz="1600"/>
              <a:t>La dirección de puerta de enlace predeterminada es la dirección IP del router que el host utilizará para acceder a las redes remotas, incluso a Internet.</a:t>
            </a:r>
          </a:p>
        </p:txBody>
      </p:sp>
      <p:pic>
        <p:nvPicPr>
          <p:cNvPr id="2" name="Picture 1">
            <a:extLst>
              <a:ext uri="{FF2B5EF4-FFF2-40B4-BE49-F238E27FC236}">
                <a16:creationId xmlns="" xmlns:a16="http://schemas.microsoft.com/office/drawing/2014/main" id="{07712ECD-1A31-894A-9A63-9B7391FF2883}"/>
              </a:ext>
            </a:extLst>
          </p:cNvPr>
          <p:cNvPicPr>
            <a:picLocks noChangeAspect="1"/>
          </p:cNvPicPr>
          <p:nvPr/>
        </p:nvPicPr>
        <p:blipFill>
          <a:blip r:embed="rId4"/>
          <a:stretch>
            <a:fillRect/>
          </a:stretch>
        </p:blipFill>
        <p:spPr>
          <a:xfrm>
            <a:off x="5431789" y="798944"/>
            <a:ext cx="2805347" cy="3185972"/>
          </a:xfrm>
          <a:prstGeom prst="rect">
            <a:avLst/>
          </a:prstGeom>
        </p:spPr>
      </p:pic>
    </p:spTree>
    <p:custDataLst>
      <p:tags r:id="rId1"/>
    </p:custDataLst>
    <p:extLst>
      <p:ext uri="{BB962C8B-B14F-4D97-AF65-F5344CB8AC3E}">
        <p14:creationId xmlns="" xmlns:p14="http://schemas.microsoft.com/office/powerpoint/2010/main" val="217532378"/>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400" dirty="0">
                <a:latin typeface="Arial" charset="0"/>
              </a:rPr>
              <a:t>Puertos y direcciones</a:t>
            </a:r>
            <a:r>
              <a:rPr lang="es-419" sz="1600" dirty="0">
                <a:latin typeface="Arial" charset="0"/>
              </a:rPr>
              <a:t/>
            </a:r>
            <a:br>
              <a:rPr lang="es-419" sz="1600" dirty="0">
                <a:latin typeface="Arial" charset="0"/>
              </a:rPr>
            </a:br>
            <a:r>
              <a:rPr lang="es-419" dirty="0">
                <a:latin typeface="Arial" charset="0"/>
              </a:rPr>
              <a:t>Direcciones IP (Cont.)</a:t>
            </a:r>
          </a:p>
        </p:txBody>
      </p:sp>
      <p:sp>
        <p:nvSpPr>
          <p:cNvPr id="4" name="Content Placeholder 3"/>
          <p:cNvSpPr>
            <a:spLocks noGrp="1"/>
          </p:cNvSpPr>
          <p:nvPr>
            <p:ph idx="1"/>
          </p:nvPr>
        </p:nvSpPr>
        <p:spPr>
          <a:xfrm>
            <a:off x="145357" y="878028"/>
            <a:ext cx="4426643" cy="2483330"/>
          </a:xfrm>
        </p:spPr>
        <p:txBody>
          <a:bodyPr/>
          <a:lstStyle/>
          <a:p>
            <a:pPr rtl="0">
              <a:lnSpc>
                <a:spcPct val="85000"/>
              </a:lnSpc>
              <a:spcBef>
                <a:spcPct val="30000"/>
              </a:spcBef>
              <a:buFont typeface="Arial" panose="020B0604020202020204" pitchFamily="34" charset="0"/>
              <a:buChar char="•"/>
            </a:pPr>
            <a:r>
              <a:rPr lang="es-419" sz="1600"/>
              <a:t>Las direcciones IPv6 tienen una longitud de 128 bits y se escriben como una cadena de valores hexadecimales. Cuatro bits se representan mediante un único dígito hexadecimal, con un total de 32 valores hexadecimales. Los grupos de cuatro dígitos hexadecimales están separados por dos puntos ":". </a:t>
            </a:r>
          </a:p>
          <a:p>
            <a:pPr rtl="0">
              <a:lnSpc>
                <a:spcPct val="85000"/>
              </a:lnSpc>
              <a:spcBef>
                <a:spcPct val="30000"/>
              </a:spcBef>
              <a:buFont typeface="Arial" panose="020B0604020202020204" pitchFamily="34" charset="0"/>
              <a:buChar char="•"/>
            </a:pPr>
            <a:r>
              <a:rPr lang="es-419" sz="1600"/>
              <a:t>Las direcciones IPv6 no distinguen entre mayúsculas y minúsculas, y pueden escribirse en minúsculas o en mayúsculas.</a:t>
            </a:r>
          </a:p>
        </p:txBody>
      </p:sp>
      <p:sp>
        <p:nvSpPr>
          <p:cNvPr id="5" name="Rectangle 4">
            <a:extLst>
              <a:ext uri="{FF2B5EF4-FFF2-40B4-BE49-F238E27FC236}">
                <a16:creationId xmlns="" xmlns:a16="http://schemas.microsoft.com/office/drawing/2014/main" id="{9D152806-A70C-3F40-B8E0-3738FD2C1D8A}"/>
              </a:ext>
            </a:extLst>
          </p:cNvPr>
          <p:cNvSpPr/>
          <p:nvPr/>
        </p:nvSpPr>
        <p:spPr>
          <a:xfrm>
            <a:off x="355600" y="3361358"/>
            <a:ext cx="4572000" cy="738664"/>
          </a:xfrm>
          <a:prstGeom prst="rect">
            <a:avLst/>
          </a:prstGeom>
        </p:spPr>
        <p:txBody>
          <a:bodyPr>
            <a:spAutoFit/>
          </a:bodyPr>
          <a:lstStyle/>
          <a:p>
            <a:pPr rtl="0"/>
            <a:r>
              <a:rPr lang="es-419" sz="1400">
                <a:solidFill>
                  <a:srgbClr val="000000"/>
                </a:solidFill>
                <a:latin typeface="CiscoSans"/>
              </a:rPr>
              <a:t>Nota: en este curso, IP refiere a los protocolos IPv4 e IPv6. IPv6 es la versión más reciente de IP y el reemplazo para el protocolo más común IPv4.</a:t>
            </a:r>
          </a:p>
        </p:txBody>
      </p:sp>
      <p:pic>
        <p:nvPicPr>
          <p:cNvPr id="3" name="Picture 2">
            <a:extLst>
              <a:ext uri="{FF2B5EF4-FFF2-40B4-BE49-F238E27FC236}">
                <a16:creationId xmlns="" xmlns:a16="http://schemas.microsoft.com/office/drawing/2014/main" id="{0D6AA326-B67D-1641-A8A7-873233FFDF3A}"/>
              </a:ext>
            </a:extLst>
          </p:cNvPr>
          <p:cNvPicPr>
            <a:picLocks noChangeAspect="1"/>
          </p:cNvPicPr>
          <p:nvPr/>
        </p:nvPicPr>
        <p:blipFill>
          <a:blip r:embed="rId4"/>
          <a:stretch>
            <a:fillRect/>
          </a:stretch>
        </p:blipFill>
        <p:spPr>
          <a:xfrm>
            <a:off x="5078730" y="798944"/>
            <a:ext cx="3562384" cy="2992932"/>
          </a:xfrm>
          <a:prstGeom prst="rect">
            <a:avLst/>
          </a:prstGeom>
        </p:spPr>
      </p:pic>
    </p:spTree>
    <p:custDataLst>
      <p:tags r:id="rId1"/>
    </p:custDataLst>
    <p:extLst>
      <p:ext uri="{BB962C8B-B14F-4D97-AF65-F5344CB8AC3E}">
        <p14:creationId xmlns="" xmlns:p14="http://schemas.microsoft.com/office/powerpoint/2010/main" val="108885676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 y="41394"/>
            <a:ext cx="9144000" cy="579496"/>
          </a:xfrm>
        </p:spPr>
        <p:txBody>
          <a:bodyPr/>
          <a:lstStyle/>
          <a:p>
            <a:pPr algn="ctr" rtl="0"/>
            <a:r>
              <a:rPr lang="es-419" dirty="0" smtClean="0">
                <a:latin typeface="Arial" charset="0"/>
              </a:rPr>
              <a:t>Interfaces </a:t>
            </a:r>
            <a:r>
              <a:rPr lang="es-419" dirty="0">
                <a:latin typeface="Arial" charset="0"/>
              </a:rPr>
              <a:t>y puertos</a:t>
            </a:r>
          </a:p>
        </p:txBody>
      </p:sp>
      <p:sp>
        <p:nvSpPr>
          <p:cNvPr id="4" name="Content Placeholder 3"/>
          <p:cNvSpPr>
            <a:spLocks noGrp="1"/>
          </p:cNvSpPr>
          <p:nvPr>
            <p:ph idx="1"/>
          </p:nvPr>
        </p:nvSpPr>
        <p:spPr>
          <a:xfrm>
            <a:off x="190513" y="591511"/>
            <a:ext cx="4110554" cy="4551989"/>
          </a:xfrm>
        </p:spPr>
        <p:txBody>
          <a:bodyPr/>
          <a:lstStyle/>
          <a:p>
            <a:pPr rtl="0">
              <a:lnSpc>
                <a:spcPct val="85000"/>
              </a:lnSpc>
              <a:spcBef>
                <a:spcPct val="30000"/>
              </a:spcBef>
              <a:buFont typeface="Arial" panose="020B0604020202020204" pitchFamily="34" charset="0"/>
              <a:buChar char="•"/>
            </a:pPr>
            <a:r>
              <a:rPr lang="es-419" dirty="0"/>
              <a:t>Las comunicaciones de red dependen de las interfaces de los dispositivos para usuarios finales, las interfaces de los dispositivos de red y los cables que las </a:t>
            </a:r>
            <a:r>
              <a:rPr lang="es-419" dirty="0" smtClean="0"/>
              <a:t>conectan.</a:t>
            </a:r>
          </a:p>
          <a:p>
            <a:pPr rtl="0">
              <a:lnSpc>
                <a:spcPct val="85000"/>
              </a:lnSpc>
              <a:spcBef>
                <a:spcPct val="30000"/>
              </a:spcBef>
              <a:buFont typeface="Arial" panose="020B0604020202020204" pitchFamily="34" charset="0"/>
              <a:buChar char="•"/>
            </a:pPr>
            <a:r>
              <a:rPr lang="es-419" dirty="0" smtClean="0"/>
              <a:t>Los </a:t>
            </a:r>
            <a:r>
              <a:rPr lang="es-419" dirty="0"/>
              <a:t>tipos de medios de red incluyen los cables de cobre de par trenzado, los cables de fibra óptica, los cables coaxiales y la tecnología inalámbrica.</a:t>
            </a:r>
          </a:p>
          <a:p>
            <a:pPr rtl="0">
              <a:buFont typeface="Arial" panose="020B0604020202020204" pitchFamily="34" charset="0"/>
              <a:buChar char="•"/>
            </a:pPr>
            <a:r>
              <a:rPr lang="es-419" dirty="0"/>
              <a:t>Los diferentes tipos de medios de red tienen diferentes características y beneficios. Algunas de las diferencias entre los distintos tipos de medios incluyen las siguientes:</a:t>
            </a:r>
          </a:p>
          <a:p>
            <a:pPr lvl="3" rtl="0">
              <a:spcAft>
                <a:spcPts val="100"/>
              </a:spcAft>
            </a:pPr>
            <a:r>
              <a:rPr lang="es-419" dirty="0"/>
              <a:t>La distancia a través de la cual los medios pueden transportar una señal correctamente.</a:t>
            </a:r>
          </a:p>
          <a:p>
            <a:pPr lvl="3" rtl="0">
              <a:spcAft>
                <a:spcPts val="100"/>
              </a:spcAft>
            </a:pPr>
            <a:r>
              <a:rPr lang="es-419" dirty="0"/>
              <a:t>El ambiente en el cual se instalará el medio.</a:t>
            </a:r>
          </a:p>
          <a:p>
            <a:pPr lvl="3" rtl="0">
              <a:spcAft>
                <a:spcPts val="100"/>
              </a:spcAft>
            </a:pPr>
            <a:r>
              <a:rPr lang="es-419" dirty="0"/>
              <a:t>La cantidad de datos y la velocidad a la que se deben transmitir.</a:t>
            </a:r>
          </a:p>
          <a:p>
            <a:pPr lvl="3" rtl="0">
              <a:spcAft>
                <a:spcPts val="100"/>
              </a:spcAft>
            </a:pPr>
            <a:r>
              <a:rPr lang="es-419" dirty="0"/>
              <a:t>El costo de los medios y de la instalación.</a:t>
            </a:r>
          </a:p>
          <a:p>
            <a:endParaRPr lang="en-US" dirty="0"/>
          </a:p>
          <a:p>
            <a:pPr marL="0" indent="0">
              <a:lnSpc>
                <a:spcPct val="85000"/>
              </a:lnSpc>
              <a:spcBef>
                <a:spcPct val="30000"/>
              </a:spcBef>
              <a:buNone/>
            </a:pPr>
            <a:endParaRPr lang="en-US" dirty="0"/>
          </a:p>
        </p:txBody>
      </p:sp>
      <p:pic>
        <p:nvPicPr>
          <p:cNvPr id="2" name="Picture 1">
            <a:extLst>
              <a:ext uri="{FF2B5EF4-FFF2-40B4-BE49-F238E27FC236}">
                <a16:creationId xmlns="" xmlns:a16="http://schemas.microsoft.com/office/drawing/2014/main" id="{2D3B82CF-0ABB-FE4B-81D3-C0C9C57EFECC}"/>
              </a:ext>
            </a:extLst>
          </p:cNvPr>
          <p:cNvPicPr>
            <a:picLocks noChangeAspect="1"/>
          </p:cNvPicPr>
          <p:nvPr/>
        </p:nvPicPr>
        <p:blipFill>
          <a:blip r:embed="rId4"/>
          <a:stretch>
            <a:fillRect/>
          </a:stretch>
        </p:blipFill>
        <p:spPr>
          <a:xfrm>
            <a:off x="4291066" y="798944"/>
            <a:ext cx="4595547" cy="3132757"/>
          </a:xfrm>
          <a:prstGeom prst="rect">
            <a:avLst/>
          </a:prstGeom>
        </p:spPr>
      </p:pic>
    </p:spTree>
    <p:custDataLst>
      <p:tags r:id="rId1"/>
    </p:custDataLst>
    <p:extLst>
      <p:ext uri="{BB962C8B-B14F-4D97-AF65-F5344CB8AC3E}">
        <p14:creationId xmlns="" xmlns:p14="http://schemas.microsoft.com/office/powerpoint/2010/main" val="411772659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28800"/>
            <a:ext cx="8280314" cy="889000"/>
          </a:xfrm>
        </p:spPr>
        <p:txBody>
          <a:bodyPr/>
          <a:lstStyle/>
          <a:p>
            <a:pPr rtl="0"/>
            <a:r>
              <a:rPr lang="es-419">
                <a:solidFill>
                  <a:schemeClr val="accent5">
                    <a:lumMod val="40000"/>
                    <a:lumOff val="60000"/>
                  </a:schemeClr>
                </a:solidFill>
              </a:rPr>
              <a:t>2.7 Configuración de direcciones de IP</a:t>
            </a:r>
          </a:p>
        </p:txBody>
      </p:sp>
    </p:spTree>
    <p:custDataLst>
      <p:tags r:id="rId1"/>
    </p:custDataLst>
    <p:extLst>
      <p:ext uri="{BB962C8B-B14F-4D97-AF65-F5344CB8AC3E}">
        <p14:creationId xmlns="" xmlns:p14="http://schemas.microsoft.com/office/powerpoint/2010/main" val="63100114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n-US" altLang="en-US" sz="1400" dirty="0" err="1"/>
              <a:t>Acceso</a:t>
            </a:r>
            <a:r>
              <a:rPr lang="en-US" altLang="en-US" sz="1400"/>
              <a:t> a </a:t>
            </a:r>
            <a:r>
              <a:rPr lang="es-419" sz="1400"/>
              <a:t>Cisco IOS</a:t>
            </a:r>
            <a:r>
              <a:rPr lang="es-419" sz="1600"/>
              <a:t/>
            </a:r>
            <a:br>
              <a:rPr lang="es-419" sz="1600"/>
            </a:br>
            <a:r>
              <a:rPr lang="es-419"/>
              <a:t>Sistema operativo</a:t>
            </a:r>
          </a:p>
        </p:txBody>
      </p:sp>
      <p:sp>
        <p:nvSpPr>
          <p:cNvPr id="8195" name="Rectangle 6"/>
          <p:cNvSpPr>
            <a:spLocks noGrp="1" noChangeArrowheads="1"/>
          </p:cNvSpPr>
          <p:nvPr>
            <p:ph idx="1"/>
          </p:nvPr>
        </p:nvSpPr>
        <p:spPr>
          <a:xfrm>
            <a:off x="144065" y="888396"/>
            <a:ext cx="3950857" cy="2967985"/>
          </a:xfrm>
        </p:spPr>
        <p:txBody>
          <a:bodyPr/>
          <a:lstStyle/>
          <a:p>
            <a:pPr rtl="0">
              <a:buFont typeface="Arial" panose="020B0604020202020204" pitchFamily="34" charset="0"/>
              <a:buChar char="•"/>
            </a:pPr>
            <a:r>
              <a:rPr lang="es-419" sz="1600" b="1"/>
              <a:t>Shell</a:t>
            </a:r>
            <a:r>
              <a:rPr lang="es-419" sz="1600"/>
              <a:t>- La interfaz de usuario que permite a los usuarios solicitar tareas específicas del equipo. Estas solicitudes se pueden realizar a través de las interfaces CLI o GUI. </a:t>
            </a:r>
          </a:p>
          <a:p>
            <a:pPr rtl="0">
              <a:buFont typeface="Arial" panose="020B0604020202020204" pitchFamily="34" charset="0"/>
              <a:buChar char="•"/>
            </a:pPr>
            <a:r>
              <a:rPr lang="es-419" sz="1600" b="1"/>
              <a:t>Kernel</a:t>
            </a:r>
            <a:r>
              <a:rPr lang="es-419" sz="1600"/>
              <a:t> - Establece la comunicación entre el hardware y el software de una computadora y administra el uso de los recursos de hardware para cumplir los requisitos del software.</a:t>
            </a:r>
          </a:p>
          <a:p>
            <a:pPr rtl="0">
              <a:buFont typeface="Arial" panose="020B0604020202020204" pitchFamily="34" charset="0"/>
              <a:buChar char="•"/>
            </a:pPr>
            <a:r>
              <a:rPr lang="es-419" sz="1600" b="1"/>
              <a:t>Hardware</a:t>
            </a:r>
            <a:r>
              <a:rPr lang="es-419" sz="1600"/>
              <a:t> - La parte física de una computadora, incluida la electrónica subyacente.</a:t>
            </a:r>
          </a:p>
          <a:p>
            <a:endParaRPr lang="en-US" altLang="ja-JP"/>
          </a:p>
        </p:txBody>
      </p:sp>
      <p:pic>
        <p:nvPicPr>
          <p:cNvPr id="2" name="Picture 1">
            <a:extLst>
              <a:ext uri="{FF2B5EF4-FFF2-40B4-BE49-F238E27FC236}">
                <a16:creationId xmlns="" xmlns:a16="http://schemas.microsoft.com/office/drawing/2014/main" id="{1A6C089F-8565-9F41-B04D-AD843C4D4D9E}"/>
              </a:ext>
            </a:extLst>
          </p:cNvPr>
          <p:cNvPicPr>
            <a:picLocks noChangeAspect="1"/>
          </p:cNvPicPr>
          <p:nvPr/>
        </p:nvPicPr>
        <p:blipFill>
          <a:blip r:embed="rId4"/>
          <a:stretch>
            <a:fillRect/>
          </a:stretch>
        </p:blipFill>
        <p:spPr>
          <a:xfrm>
            <a:off x="4007999" y="1210611"/>
            <a:ext cx="4673438" cy="2722278"/>
          </a:xfrm>
          <a:prstGeom prst="rect">
            <a:avLst/>
          </a:prstGeom>
        </p:spPr>
      </p:pic>
    </p:spTree>
    <p:custDataLst>
      <p:tags r:id="rId1"/>
    </p:custDataLst>
    <p:extLst>
      <p:ext uri="{BB962C8B-B14F-4D97-AF65-F5344CB8AC3E}">
        <p14:creationId xmlns="" xmlns:p14="http://schemas.microsoft.com/office/powerpoint/2010/main" val="4922330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400" dirty="0">
                <a:latin typeface="Arial" charset="0"/>
              </a:rPr>
              <a:t>Configurar direccionamiento IP</a:t>
            </a:r>
            <a:r>
              <a:rPr lang="es-419" dirty="0">
                <a:latin typeface="Arial" charset="0"/>
              </a:rPr>
              <a:t/>
            </a:r>
            <a:br>
              <a:rPr lang="es-419" dirty="0">
                <a:latin typeface="Arial" charset="0"/>
              </a:rPr>
            </a:br>
            <a:r>
              <a:rPr lang="es-419" dirty="0">
                <a:latin typeface="Arial" charset="0"/>
              </a:rPr>
              <a:t>Configuración manual de direcciones IP para dispositivos finales</a:t>
            </a:r>
          </a:p>
        </p:txBody>
      </p:sp>
      <p:sp>
        <p:nvSpPr>
          <p:cNvPr id="4" name="Content Placeholder 3"/>
          <p:cNvSpPr>
            <a:spLocks noGrp="1"/>
          </p:cNvSpPr>
          <p:nvPr>
            <p:ph idx="1"/>
          </p:nvPr>
        </p:nvSpPr>
        <p:spPr>
          <a:xfrm>
            <a:off x="145357" y="938988"/>
            <a:ext cx="5066723" cy="4012840"/>
          </a:xfrm>
        </p:spPr>
        <p:txBody>
          <a:bodyPr/>
          <a:lstStyle/>
          <a:p>
            <a:pPr rtl="0">
              <a:lnSpc>
                <a:spcPct val="85000"/>
              </a:lnSpc>
              <a:spcBef>
                <a:spcPct val="30000"/>
              </a:spcBef>
              <a:buFont typeface="Arial" panose="020B0604020202020204" pitchFamily="34" charset="0"/>
              <a:buChar char="•"/>
            </a:pPr>
            <a:r>
              <a:rPr lang="es-419" dirty="0"/>
              <a:t>Los dispositivos finales de la red necesitan una dirección IP para comunicarse con otros dispositivos de la red. </a:t>
            </a:r>
          </a:p>
          <a:p>
            <a:pPr rtl="0">
              <a:lnSpc>
                <a:spcPct val="85000"/>
              </a:lnSpc>
              <a:spcBef>
                <a:spcPct val="30000"/>
              </a:spcBef>
              <a:buFont typeface="Arial" panose="020B0604020202020204" pitchFamily="34" charset="0"/>
              <a:buChar char="•"/>
            </a:pPr>
            <a:r>
              <a:rPr lang="es-419" dirty="0"/>
              <a:t>La información de la dirección IPv4 se puede ingresar en los dispositivos finales de forma manual o automática mediante el Protocolo de configuración dinámica de host (DHCP).</a:t>
            </a:r>
          </a:p>
          <a:p>
            <a:pPr lvl="1" rtl="0">
              <a:lnSpc>
                <a:spcPct val="85000"/>
              </a:lnSpc>
              <a:spcBef>
                <a:spcPct val="30000"/>
              </a:spcBef>
            </a:pPr>
            <a:r>
              <a:rPr lang="es-419" dirty="0"/>
              <a:t>Para configurar una dirección IPv4 de forma manual en un host de Windows, abra </a:t>
            </a:r>
            <a:r>
              <a:rPr lang="es-419" b="1" dirty="0"/>
              <a:t>Panel de Control &gt; Centro de redes y recursos compartidos &gt; Cambiar configuración del adaptador</a:t>
            </a:r>
            <a:r>
              <a:rPr lang="es-419" dirty="0"/>
              <a:t> y seleccione el adaptador. A continuación, haga clic con el botón derecho y seleccione </a:t>
            </a:r>
            <a:r>
              <a:rPr lang="es-419" b="1" dirty="0"/>
              <a:t>Propiedades</a:t>
            </a:r>
            <a:r>
              <a:rPr lang="es-419" dirty="0"/>
              <a:t> para mostrar las Propiedades </a:t>
            </a:r>
            <a:r>
              <a:rPr lang="es-419" b="1" dirty="0"/>
              <a:t>de conexión de área local.</a:t>
            </a:r>
            <a:r>
              <a:rPr lang="es-419" dirty="0"/>
              <a:t>.</a:t>
            </a:r>
          </a:p>
          <a:p>
            <a:pPr lvl="1" rtl="0">
              <a:lnSpc>
                <a:spcPct val="85000"/>
              </a:lnSpc>
              <a:spcBef>
                <a:spcPct val="30000"/>
              </a:spcBef>
            </a:pPr>
            <a:r>
              <a:rPr lang="es-419" dirty="0"/>
              <a:t>A continuación, haga clic en </a:t>
            </a:r>
            <a:r>
              <a:rPr lang="es-419" b="1" dirty="0"/>
              <a:t>Propiedades</a:t>
            </a:r>
            <a:r>
              <a:rPr lang="es-419" dirty="0"/>
              <a:t> para abrir la ventana </a:t>
            </a:r>
            <a:r>
              <a:rPr lang="es-419" b="1" dirty="0"/>
              <a:t>Propiedades del Protocolo de Internet versión 4 (TCP / IPv4).</a:t>
            </a:r>
            <a:r>
              <a:rPr lang="es-419" dirty="0"/>
              <a:t>  Luego, configure la información de la dirección IPv4 y la máscara de subred, y la puerta de enlace predeterminada.</a:t>
            </a:r>
          </a:p>
          <a:p>
            <a:pPr>
              <a:lnSpc>
                <a:spcPct val="85000"/>
              </a:lnSpc>
              <a:spcBef>
                <a:spcPct val="30000"/>
              </a:spcBef>
            </a:pPr>
            <a:endParaRPr lang="en-US" dirty="0"/>
          </a:p>
        </p:txBody>
      </p:sp>
      <p:sp>
        <p:nvSpPr>
          <p:cNvPr id="5" name="Rectangle 4">
            <a:extLst>
              <a:ext uri="{FF2B5EF4-FFF2-40B4-BE49-F238E27FC236}">
                <a16:creationId xmlns="" xmlns:a16="http://schemas.microsoft.com/office/drawing/2014/main" id="{C9FFDA38-6FB0-934C-B537-1EABA2C6C6FB}"/>
              </a:ext>
            </a:extLst>
          </p:cNvPr>
          <p:cNvSpPr/>
          <p:nvPr/>
        </p:nvSpPr>
        <p:spPr>
          <a:xfrm>
            <a:off x="5521613" y="3949232"/>
            <a:ext cx="3160453" cy="523220"/>
          </a:xfrm>
          <a:prstGeom prst="rect">
            <a:avLst/>
          </a:prstGeom>
        </p:spPr>
        <p:txBody>
          <a:bodyPr wrap="square">
            <a:spAutoFit/>
          </a:bodyPr>
          <a:lstStyle/>
          <a:p>
            <a:pPr rtl="0"/>
            <a:r>
              <a:rPr lang="es-419" sz="1400" b="1">
                <a:solidFill>
                  <a:srgbClr val="000000"/>
                </a:solidFill>
                <a:latin typeface="CiscoSans"/>
              </a:rPr>
              <a:t>Nota</a:t>
            </a:r>
            <a:r>
              <a:rPr lang="es-419" sz="1400">
                <a:solidFill>
                  <a:srgbClr val="000000"/>
                </a:solidFill>
                <a:latin typeface="CiscoSans"/>
              </a:rPr>
              <a:t>: Las opciones de configuración y direccionamiento IPv6 son similares a IPv4. </a:t>
            </a:r>
          </a:p>
        </p:txBody>
      </p:sp>
      <p:pic>
        <p:nvPicPr>
          <p:cNvPr id="3" name="Picture 2">
            <a:extLst>
              <a:ext uri="{FF2B5EF4-FFF2-40B4-BE49-F238E27FC236}">
                <a16:creationId xmlns="" xmlns:a16="http://schemas.microsoft.com/office/drawing/2014/main" id="{BD9BBFFA-CC3E-764D-A8A3-A26771642E58}"/>
              </a:ext>
            </a:extLst>
          </p:cNvPr>
          <p:cNvPicPr>
            <a:picLocks noChangeAspect="1"/>
          </p:cNvPicPr>
          <p:nvPr/>
        </p:nvPicPr>
        <p:blipFill>
          <a:blip r:embed="rId4"/>
          <a:stretch>
            <a:fillRect/>
          </a:stretch>
        </p:blipFill>
        <p:spPr>
          <a:xfrm>
            <a:off x="5838190" y="938988"/>
            <a:ext cx="2527300" cy="2870200"/>
          </a:xfrm>
          <a:prstGeom prst="rect">
            <a:avLst/>
          </a:prstGeom>
        </p:spPr>
      </p:pic>
    </p:spTree>
    <p:custDataLst>
      <p:tags r:id="rId1"/>
    </p:custDataLst>
    <p:extLst>
      <p:ext uri="{BB962C8B-B14F-4D97-AF65-F5344CB8AC3E}">
        <p14:creationId xmlns="" xmlns:p14="http://schemas.microsoft.com/office/powerpoint/2010/main" val="303634614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 y="41393"/>
            <a:ext cx="9144000" cy="897595"/>
          </a:xfrm>
        </p:spPr>
        <p:txBody>
          <a:bodyPr/>
          <a:lstStyle/>
          <a:p>
            <a:pPr rtl="0"/>
            <a:r>
              <a:rPr lang="es-419" sz="1400" dirty="0">
                <a:latin typeface="Arial" charset="0"/>
              </a:rPr>
              <a:t>Configurar direccionamiento IP</a:t>
            </a:r>
            <a:r>
              <a:rPr lang="es-419" dirty="0">
                <a:latin typeface="Arial" charset="0"/>
              </a:rPr>
              <a:t/>
            </a:r>
            <a:br>
              <a:rPr lang="es-419" dirty="0">
                <a:latin typeface="Arial" charset="0"/>
              </a:rPr>
            </a:br>
            <a:r>
              <a:rPr lang="es-419" dirty="0">
                <a:latin typeface="Arial" charset="0"/>
              </a:rPr>
              <a:t>Configuración automática de direcciones IP</a:t>
            </a:r>
            <a:br>
              <a:rPr lang="es-419" dirty="0">
                <a:latin typeface="Arial" charset="0"/>
              </a:rPr>
            </a:br>
            <a:r>
              <a:rPr lang="es-419" dirty="0">
                <a:latin typeface="Arial" charset="0"/>
              </a:rPr>
              <a:t>para dispositivos finales</a:t>
            </a:r>
          </a:p>
        </p:txBody>
      </p:sp>
      <p:sp>
        <p:nvSpPr>
          <p:cNvPr id="4" name="Content Placeholder 3"/>
          <p:cNvSpPr>
            <a:spLocks noGrp="1"/>
          </p:cNvSpPr>
          <p:nvPr>
            <p:ph idx="1"/>
          </p:nvPr>
        </p:nvSpPr>
        <p:spPr>
          <a:xfrm>
            <a:off x="145357" y="1147562"/>
            <a:ext cx="4142163" cy="3436064"/>
          </a:xfrm>
        </p:spPr>
        <p:txBody>
          <a:bodyPr/>
          <a:lstStyle/>
          <a:p>
            <a:pPr rtl="0">
              <a:lnSpc>
                <a:spcPct val="85000"/>
              </a:lnSpc>
              <a:spcBef>
                <a:spcPct val="30000"/>
              </a:spcBef>
              <a:buFont typeface="Arial" panose="020B0604020202020204" pitchFamily="34" charset="0"/>
              <a:buChar char="•"/>
            </a:pPr>
            <a:r>
              <a:rPr lang="es-419" sz="1200" dirty="0"/>
              <a:t>DHCP permite la configuración automática de direcciones IPv4 para cada dispositivo final que tenga DHCP habilitado.</a:t>
            </a:r>
          </a:p>
          <a:p>
            <a:pPr rtl="0">
              <a:lnSpc>
                <a:spcPct val="85000"/>
              </a:lnSpc>
              <a:spcBef>
                <a:spcPct val="30000"/>
              </a:spcBef>
              <a:buFont typeface="Arial" panose="020B0604020202020204" pitchFamily="34" charset="0"/>
              <a:buChar char="•"/>
            </a:pPr>
            <a:r>
              <a:rPr lang="es-419" sz="1200" dirty="0"/>
              <a:t>Los dispositivos finales utilizan DHCP de forma predeterminada para la configuración automática de direcciones IPv4.</a:t>
            </a:r>
          </a:p>
          <a:p>
            <a:pPr lvl="1" rtl="0">
              <a:lnSpc>
                <a:spcPct val="85000"/>
              </a:lnSpc>
              <a:spcBef>
                <a:spcPct val="30000"/>
              </a:spcBef>
            </a:pPr>
            <a:r>
              <a:rPr lang="es-419" sz="1200" dirty="0"/>
              <a:t>Para configurar DHCP en una PC con Windows, abra el </a:t>
            </a:r>
            <a:r>
              <a:rPr lang="es-419" sz="1200" b="1" dirty="0"/>
              <a:t>Panel de control&gt; Centro de uso compartido de red&gt; Cambiar la configuración del adaptador</a:t>
            </a:r>
            <a:r>
              <a:rPr lang="es-419" sz="1200" dirty="0"/>
              <a:t> y elija el adaptador. A continuación, haga clic con el botón derecho y seleccione </a:t>
            </a:r>
            <a:r>
              <a:rPr lang="es-419" sz="1200" b="1" dirty="0"/>
              <a:t>Propiedades</a:t>
            </a:r>
            <a:r>
              <a:rPr lang="es-419" sz="1200" dirty="0"/>
              <a:t> para mostrar las Propiedades </a:t>
            </a:r>
            <a:r>
              <a:rPr lang="es-419" sz="1200" b="1" dirty="0"/>
              <a:t>de conexión de área local.</a:t>
            </a:r>
            <a:endParaRPr lang="es-419" sz="1200" dirty="0"/>
          </a:p>
          <a:p>
            <a:pPr lvl="1" rtl="0">
              <a:lnSpc>
                <a:spcPct val="85000"/>
              </a:lnSpc>
              <a:spcBef>
                <a:spcPct val="30000"/>
              </a:spcBef>
            </a:pPr>
            <a:r>
              <a:rPr lang="es-419" sz="1200" dirty="0"/>
              <a:t>A continuación, haga clic en </a:t>
            </a:r>
            <a:r>
              <a:rPr lang="es-419" sz="1200" b="1" dirty="0"/>
              <a:t>propiedades</a:t>
            </a:r>
            <a:r>
              <a:rPr lang="es-419" sz="1200" dirty="0"/>
              <a:t> para abrir la ventana </a:t>
            </a:r>
            <a:r>
              <a:rPr lang="es-419" sz="1200" b="1" dirty="0"/>
              <a:t>propiedades del Protocolo de Internet versión 4 (TCP / IPv4),</a:t>
            </a:r>
            <a:r>
              <a:rPr lang="es-419" sz="1200" dirty="0"/>
              <a:t> luego seleccione </a:t>
            </a:r>
            <a:r>
              <a:rPr lang="es-419" sz="1200" b="1" dirty="0"/>
              <a:t>obtener una dirección IP automáticamente</a:t>
            </a:r>
            <a:r>
              <a:rPr lang="es-419" sz="1200" dirty="0"/>
              <a:t>  y </a:t>
            </a:r>
            <a:r>
              <a:rPr lang="es-419" sz="1200" b="1" dirty="0"/>
              <a:t>obtener la dirección del servidor DNS automáticamente.</a:t>
            </a:r>
          </a:p>
        </p:txBody>
      </p:sp>
      <p:sp>
        <p:nvSpPr>
          <p:cNvPr id="3" name="Rectangle 2">
            <a:extLst>
              <a:ext uri="{FF2B5EF4-FFF2-40B4-BE49-F238E27FC236}">
                <a16:creationId xmlns="" xmlns:a16="http://schemas.microsoft.com/office/drawing/2014/main" id="{807D8786-A352-1549-ACB6-B3928D449601}"/>
              </a:ext>
            </a:extLst>
          </p:cNvPr>
          <p:cNvSpPr/>
          <p:nvPr/>
        </p:nvSpPr>
        <p:spPr>
          <a:xfrm>
            <a:off x="4856480" y="3961932"/>
            <a:ext cx="4142163" cy="523220"/>
          </a:xfrm>
          <a:prstGeom prst="rect">
            <a:avLst/>
          </a:prstGeom>
        </p:spPr>
        <p:txBody>
          <a:bodyPr wrap="square">
            <a:spAutoFit/>
          </a:bodyPr>
          <a:lstStyle/>
          <a:p>
            <a:pPr rtl="0"/>
            <a:r>
              <a:rPr lang="es-419" sz="1400" b="1">
                <a:solidFill>
                  <a:srgbClr val="000000"/>
                </a:solidFill>
                <a:latin typeface="CiscoSans"/>
              </a:rPr>
              <a:t>Nota</a:t>
            </a:r>
            <a:r>
              <a:rPr lang="es-419" sz="1400">
                <a:solidFill>
                  <a:srgbClr val="000000"/>
                </a:solidFill>
                <a:latin typeface="CiscoSans"/>
              </a:rPr>
              <a:t>: IPv6 utiliza DHCPv6 y SLAAC (configuración automática de direcciones sin estado) para la asignación dinámica de direcciones. </a:t>
            </a:r>
          </a:p>
        </p:txBody>
      </p:sp>
      <p:pic>
        <p:nvPicPr>
          <p:cNvPr id="2" name="Picture 1">
            <a:extLst>
              <a:ext uri="{FF2B5EF4-FFF2-40B4-BE49-F238E27FC236}">
                <a16:creationId xmlns="" xmlns:a16="http://schemas.microsoft.com/office/drawing/2014/main" id="{C64E9A44-0E92-5E48-9CDF-6DB173E876A5}"/>
              </a:ext>
            </a:extLst>
          </p:cNvPr>
          <p:cNvPicPr>
            <a:picLocks noChangeAspect="1"/>
          </p:cNvPicPr>
          <p:nvPr/>
        </p:nvPicPr>
        <p:blipFill>
          <a:blip r:embed="rId4"/>
          <a:stretch>
            <a:fillRect/>
          </a:stretch>
        </p:blipFill>
        <p:spPr>
          <a:xfrm>
            <a:off x="5679440" y="938988"/>
            <a:ext cx="2540000" cy="2882900"/>
          </a:xfrm>
          <a:prstGeom prst="rect">
            <a:avLst/>
          </a:prstGeom>
        </p:spPr>
      </p:pic>
    </p:spTree>
    <p:custDataLst>
      <p:tags r:id="rId1"/>
    </p:custDataLst>
    <p:extLst>
      <p:ext uri="{BB962C8B-B14F-4D97-AF65-F5344CB8AC3E}">
        <p14:creationId xmlns="" xmlns:p14="http://schemas.microsoft.com/office/powerpoint/2010/main" val="343601574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err="1">
                <a:latin typeface="Arial" charset="0"/>
              </a:rPr>
              <a:t>Configurar</a:t>
            </a:r>
            <a:r>
              <a:rPr lang="en-US" sz="1400">
                <a:latin typeface="Arial" charset="0"/>
              </a:rPr>
              <a:t> </a:t>
            </a:r>
            <a:r>
              <a:rPr lang="en-US" sz="1400" err="1">
                <a:latin typeface="Arial" charset="0"/>
              </a:rPr>
              <a:t>direccionamiento</a:t>
            </a:r>
            <a:r>
              <a:rPr lang="en-US" sz="1400">
                <a:latin typeface="Arial" charset="0"/>
              </a:rPr>
              <a:t> IP</a:t>
            </a:r>
            <a:r>
              <a:rPr lang="en-US">
                <a:latin typeface="Arial" charset="0"/>
              </a:rPr>
              <a:t/>
            </a:r>
            <a:br>
              <a:rPr lang="en-US">
                <a:latin typeface="Arial" charset="0"/>
              </a:rPr>
            </a:br>
            <a:r>
              <a:rPr lang="en-US" err="1">
                <a:latin typeface="Arial" charset="0"/>
              </a:rPr>
              <a:t>Cambiar</a:t>
            </a:r>
            <a:r>
              <a:rPr lang="en-US">
                <a:latin typeface="Arial" charset="0"/>
              </a:rPr>
              <a:t> la </a:t>
            </a:r>
            <a:r>
              <a:rPr lang="en-US" err="1">
                <a:latin typeface="Arial" charset="0"/>
              </a:rPr>
              <a:t>configuración</a:t>
            </a:r>
            <a:r>
              <a:rPr lang="en-US">
                <a:latin typeface="Arial" charset="0"/>
              </a:rPr>
              <a:t> de la </a:t>
            </a:r>
            <a:r>
              <a:rPr lang="en-US" err="1">
                <a:latin typeface="Arial" charset="0"/>
              </a:rPr>
              <a:t>interfaz</a:t>
            </a:r>
            <a:r>
              <a:rPr lang="en-US">
                <a:latin typeface="Arial" charset="0"/>
              </a:rPr>
              <a:t> virtual</a:t>
            </a:r>
            <a:endParaRPr lang="es-419" sz="1600">
              <a:latin typeface="Arial" charset="0"/>
            </a:endParaRPr>
          </a:p>
        </p:txBody>
      </p:sp>
      <p:sp>
        <p:nvSpPr>
          <p:cNvPr id="4" name="Content Placeholder 3"/>
          <p:cNvSpPr>
            <a:spLocks noGrp="1"/>
          </p:cNvSpPr>
          <p:nvPr>
            <p:ph idx="1"/>
          </p:nvPr>
        </p:nvSpPr>
        <p:spPr>
          <a:xfrm>
            <a:off x="661958" y="982573"/>
            <a:ext cx="7820083" cy="1935287"/>
          </a:xfrm>
        </p:spPr>
        <p:txBody>
          <a:bodyPr/>
          <a:lstStyle/>
          <a:p>
            <a:pPr marL="0" indent="0" rtl="0">
              <a:lnSpc>
                <a:spcPct val="85000"/>
              </a:lnSpc>
              <a:spcBef>
                <a:spcPct val="30000"/>
              </a:spcBef>
              <a:buNone/>
            </a:pPr>
            <a:r>
              <a:rPr lang="es-419"/>
              <a:t>Para acceder al switch de manera remota, se deben configurar una dirección IP y una máscara de subred en la SVI. </a:t>
            </a:r>
          </a:p>
          <a:p>
            <a:pPr marL="0" indent="0" rtl="0">
              <a:lnSpc>
                <a:spcPct val="85000"/>
              </a:lnSpc>
              <a:spcBef>
                <a:spcPct val="30000"/>
              </a:spcBef>
              <a:buNone/>
            </a:pPr>
            <a:r>
              <a:rPr lang="es-419"/>
              <a:t>Para configurar un SVI en un switch:</a:t>
            </a:r>
          </a:p>
          <a:p>
            <a:pPr lvl="1" rtl="0">
              <a:lnSpc>
                <a:spcPct val="85000"/>
              </a:lnSpc>
              <a:spcBef>
                <a:spcPct val="30000"/>
              </a:spcBef>
            </a:pPr>
            <a:r>
              <a:rPr lang="es-419"/>
              <a:t>Ingrese el comando </a:t>
            </a:r>
            <a:r>
              <a:rPr lang="es-419" b="1"/>
              <a:t>interface vlan 1 </a:t>
            </a:r>
            <a:r>
              <a:rPr lang="es-419"/>
              <a:t>en el modo de configuración global.</a:t>
            </a:r>
          </a:p>
          <a:p>
            <a:pPr lvl="1" rtl="0">
              <a:lnSpc>
                <a:spcPct val="85000"/>
              </a:lnSpc>
              <a:spcBef>
                <a:spcPct val="30000"/>
              </a:spcBef>
            </a:pPr>
            <a:r>
              <a:rPr lang="es-419"/>
              <a:t>A continuación, asigne una dirección IPv4 mediante el comando </a:t>
            </a:r>
            <a:r>
              <a:rPr lang="es-419" b="1"/>
              <a:t> ip address </a:t>
            </a:r>
            <a:r>
              <a:rPr lang="es-419" i="1"/>
              <a:t>ip-address subnet-mask </a:t>
            </a:r>
          </a:p>
          <a:p>
            <a:pPr lvl="1">
              <a:lnSpc>
                <a:spcPct val="85000"/>
              </a:lnSpc>
              <a:spcBef>
                <a:spcPct val="30000"/>
              </a:spcBef>
            </a:pPr>
            <a:r>
              <a:rPr lang="es-419"/>
              <a:t>Finalmente, habilite la interfaz virtual usando el comando </a:t>
            </a:r>
            <a:r>
              <a:rPr lang="es-419" b="1"/>
              <a:t>no shutdown</a:t>
            </a:r>
            <a:r>
              <a:rPr lang="es-419"/>
              <a:t>.</a:t>
            </a:r>
          </a:p>
        </p:txBody>
      </p:sp>
      <p:pic>
        <p:nvPicPr>
          <p:cNvPr id="2" name="Picture 1">
            <a:extLst>
              <a:ext uri="{FF2B5EF4-FFF2-40B4-BE49-F238E27FC236}">
                <a16:creationId xmlns="" xmlns:a16="http://schemas.microsoft.com/office/drawing/2014/main" id="{FCAFA39A-A4D6-AC42-B002-4D770021DB7D}"/>
              </a:ext>
            </a:extLst>
          </p:cNvPr>
          <p:cNvPicPr>
            <a:picLocks noChangeAspect="1"/>
          </p:cNvPicPr>
          <p:nvPr/>
        </p:nvPicPr>
        <p:blipFill>
          <a:blip r:embed="rId4"/>
          <a:stretch>
            <a:fillRect/>
          </a:stretch>
        </p:blipFill>
        <p:spPr>
          <a:xfrm>
            <a:off x="1955799" y="3203284"/>
            <a:ext cx="5232400" cy="838200"/>
          </a:xfrm>
          <a:prstGeom prst="rect">
            <a:avLst/>
          </a:prstGeom>
        </p:spPr>
      </p:pic>
    </p:spTree>
    <p:custDataLst>
      <p:tags r:id="rId1"/>
    </p:custDataLst>
    <p:extLst>
      <p:ext uri="{BB962C8B-B14F-4D97-AF65-F5344CB8AC3E}">
        <p14:creationId xmlns="" xmlns:p14="http://schemas.microsoft.com/office/powerpoint/2010/main" val="59382395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es-419" sz="1400"/>
              <a:t>Configurar direccionamiento IP</a:t>
            </a:r>
            <a:r>
              <a:rPr lang="es-419" sz="1600"/>
              <a:t/>
            </a:r>
            <a:br>
              <a:rPr lang="es-419" sz="1600"/>
            </a:br>
            <a:r>
              <a:rPr lang="es-419"/>
              <a:t>Packet Tracer: Implementación de conectividad básica</a:t>
            </a:r>
          </a:p>
        </p:txBody>
      </p:sp>
      <p:sp>
        <p:nvSpPr>
          <p:cNvPr id="5" name="Rectangle 6">
            <a:extLst>
              <a:ext uri="{FF2B5EF4-FFF2-40B4-BE49-F238E27FC236}">
                <a16:creationId xmlns=""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es-419"/>
              <a:t>En este Packet Tracer, hará lo siguiente: </a:t>
            </a:r>
          </a:p>
          <a:p>
            <a:pPr rtl="0"/>
            <a:r>
              <a:rPr lang="es-419"/>
              <a:t>Realice configuraciones básicas del switch</a:t>
            </a:r>
          </a:p>
          <a:p>
            <a:pPr rtl="0"/>
            <a:r>
              <a:rPr lang="es-419"/>
              <a:t>Configurar las PCs</a:t>
            </a:r>
          </a:p>
          <a:p>
            <a:pPr rtl="0"/>
            <a:r>
              <a:rPr lang="es-419"/>
              <a:t>Configurar la interfaz de administración de switches</a:t>
            </a:r>
          </a:p>
          <a:p>
            <a:pPr marL="0" indent="0">
              <a:buNone/>
            </a:pPr>
            <a:endParaRPr lang="en-US"/>
          </a:p>
          <a:p>
            <a:endParaRPr lang="en-US" altLang="ja-JP"/>
          </a:p>
        </p:txBody>
      </p:sp>
    </p:spTree>
    <p:custDataLst>
      <p:tags r:id="rId1"/>
    </p:custDataLst>
    <p:extLst>
      <p:ext uri="{BB962C8B-B14F-4D97-AF65-F5344CB8AC3E}">
        <p14:creationId xmlns="" xmlns:p14="http://schemas.microsoft.com/office/powerpoint/2010/main" val="381522221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 xmlns:p14="http://schemas.microsoft.com/office/powerpoint/2010/main" val="419082827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Acceso a Cisco IOS</a:t>
            </a:r>
            <a:r>
              <a:rPr lang="en-US" altLang="en-US"/>
              <a:t/>
            </a:r>
            <a:br>
              <a:rPr lang="en-US" altLang="en-US"/>
            </a:br>
            <a:r>
              <a:rPr lang="es-419"/>
              <a:t>GUI</a:t>
            </a:r>
          </a:p>
        </p:txBody>
      </p:sp>
      <p:sp>
        <p:nvSpPr>
          <p:cNvPr id="8195" name="Rectangle 6"/>
          <p:cNvSpPr>
            <a:spLocks noGrp="1" noChangeArrowheads="1"/>
          </p:cNvSpPr>
          <p:nvPr>
            <p:ph idx="1"/>
          </p:nvPr>
        </p:nvSpPr>
        <p:spPr>
          <a:xfrm>
            <a:off x="145357" y="798944"/>
            <a:ext cx="3939626" cy="3735939"/>
          </a:xfrm>
        </p:spPr>
        <p:txBody>
          <a:bodyPr/>
          <a:lstStyle/>
          <a:p>
            <a:pPr rtl="0">
              <a:buFont typeface="Arial" panose="020B0604020202020204" pitchFamily="34" charset="0"/>
              <a:buChar char="•"/>
            </a:pPr>
            <a:r>
              <a:rPr lang="es-419" dirty="0"/>
              <a:t>Una GUI permite al usuario interactuar con el sistema utilizando un entorno de iconos gráficos, menús y ventanas.</a:t>
            </a:r>
          </a:p>
          <a:p>
            <a:pPr rtl="0">
              <a:buFont typeface="Arial" panose="020B0604020202020204" pitchFamily="34" charset="0"/>
              <a:buChar char="•"/>
            </a:pPr>
            <a:r>
              <a:rPr lang="es-419" dirty="0"/>
              <a:t>Una GUI es más fácil de usar y requiere menos conocimiento de la estructura de comandos subyacente que controla el sistema.</a:t>
            </a:r>
          </a:p>
          <a:p>
            <a:pPr rtl="0">
              <a:buFont typeface="Arial" panose="020B0604020202020204" pitchFamily="34" charset="0"/>
              <a:buChar char="•"/>
            </a:pPr>
            <a:r>
              <a:rPr lang="es-419" dirty="0"/>
              <a:t>Ejemplos de estos son: Windows, macOS, Linux KDE, Apple iOS y Android.</a:t>
            </a:r>
          </a:p>
          <a:p>
            <a:pPr rtl="0">
              <a:buFont typeface="Arial" panose="020B0604020202020204" pitchFamily="34" charset="0"/>
              <a:buChar char="•"/>
            </a:pPr>
            <a:r>
              <a:rPr lang="es-419" dirty="0"/>
              <a:t>Las GUI también pueden fallar, colapsar o simplemente no operar como se les indica. Por eso, se suele acceder a los dispositivos de red mediante una CLI.</a:t>
            </a:r>
          </a:p>
        </p:txBody>
      </p:sp>
      <p:pic>
        <p:nvPicPr>
          <p:cNvPr id="2" name="Picture 1">
            <a:extLst>
              <a:ext uri="{FF2B5EF4-FFF2-40B4-BE49-F238E27FC236}">
                <a16:creationId xmlns="" xmlns:a16="http://schemas.microsoft.com/office/drawing/2014/main" id="{7ADEAEA9-9EB4-0945-AFC7-F32A24E8D883}"/>
              </a:ext>
            </a:extLst>
          </p:cNvPr>
          <p:cNvPicPr>
            <a:picLocks noChangeAspect="1"/>
          </p:cNvPicPr>
          <p:nvPr/>
        </p:nvPicPr>
        <p:blipFill>
          <a:blip r:embed="rId4"/>
          <a:stretch>
            <a:fillRect/>
          </a:stretch>
        </p:blipFill>
        <p:spPr>
          <a:xfrm>
            <a:off x="4193871" y="1179476"/>
            <a:ext cx="4640912" cy="2784547"/>
          </a:xfrm>
          <a:prstGeom prst="rect">
            <a:avLst/>
          </a:prstGeom>
        </p:spPr>
      </p:pic>
    </p:spTree>
    <p:custDataLst>
      <p:tags r:id="rId1"/>
    </p:custDataLst>
    <p:extLst>
      <p:ext uri="{BB962C8B-B14F-4D97-AF65-F5344CB8AC3E}">
        <p14:creationId xmlns="" xmlns:p14="http://schemas.microsoft.com/office/powerpoint/2010/main" val="263846644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Cisco IOS</a:t>
            </a:r>
            <a:br>
              <a:rPr lang="es-419" sz="1600"/>
            </a:br>
            <a:r>
              <a:rPr lang="es-419"/>
              <a:t>Propósito del OS</a:t>
            </a:r>
          </a:p>
        </p:txBody>
      </p:sp>
      <p:sp>
        <p:nvSpPr>
          <p:cNvPr id="8195" name="Rectangle 6"/>
          <p:cNvSpPr>
            <a:spLocks noGrp="1" noChangeArrowheads="1"/>
          </p:cNvSpPr>
          <p:nvPr>
            <p:ph idx="1"/>
          </p:nvPr>
        </p:nvSpPr>
        <p:spPr>
          <a:xfrm>
            <a:off x="145357" y="925513"/>
            <a:ext cx="3939626" cy="1612619"/>
          </a:xfrm>
        </p:spPr>
        <p:txBody>
          <a:bodyPr/>
          <a:lstStyle/>
          <a:p>
            <a:pPr marL="0" indent="0" rtl="0">
              <a:spcAft>
                <a:spcPts val="100"/>
              </a:spcAft>
              <a:buNone/>
            </a:pPr>
            <a:r>
              <a:rPr lang="es-419"/>
              <a:t>El sistema operativo de PC permite al usuario hacer lo siguiente:</a:t>
            </a:r>
          </a:p>
          <a:p>
            <a:pPr lvl="1" rtl="0">
              <a:spcAft>
                <a:spcPts val="100"/>
              </a:spcAft>
            </a:pPr>
            <a:r>
              <a:rPr lang="es-419" sz="1600"/>
              <a:t>Utilice un mouse para hacer selecciones y ejecutar programas.</a:t>
            </a:r>
          </a:p>
          <a:p>
            <a:pPr lvl="1" rtl="0">
              <a:spcAft>
                <a:spcPts val="100"/>
              </a:spcAft>
            </a:pPr>
            <a:r>
              <a:rPr lang="es-419" sz="1600"/>
              <a:t>Introduzca texto y comandos de texto.</a:t>
            </a:r>
          </a:p>
          <a:p>
            <a:pPr lvl="1" rtl="0">
              <a:spcAft>
                <a:spcPts val="100"/>
              </a:spcAft>
            </a:pPr>
            <a:r>
              <a:rPr lang="es-419" sz="1600"/>
              <a:t>Vea resultados en un monitor.</a:t>
            </a:r>
          </a:p>
          <a:p>
            <a:endParaRPr lang="en-US" dirty="0"/>
          </a:p>
        </p:txBody>
      </p:sp>
      <p:pic>
        <p:nvPicPr>
          <p:cNvPr id="4" name="Picture 3">
            <a:extLst>
              <a:ext uri="{FF2B5EF4-FFF2-40B4-BE49-F238E27FC236}">
                <a16:creationId xmlns="" xmlns:a16="http://schemas.microsoft.com/office/drawing/2014/main" id="{2DCD1440-8B72-004C-856F-8B0CCDB57229}"/>
              </a:ext>
            </a:extLst>
          </p:cNvPr>
          <p:cNvPicPr>
            <a:picLocks noChangeAspect="1"/>
          </p:cNvPicPr>
          <p:nvPr/>
        </p:nvPicPr>
        <p:blipFill>
          <a:blip r:embed="rId4"/>
          <a:stretch>
            <a:fillRect/>
          </a:stretch>
        </p:blipFill>
        <p:spPr>
          <a:xfrm>
            <a:off x="4467639" y="3277329"/>
            <a:ext cx="4572000" cy="477175"/>
          </a:xfrm>
          <a:prstGeom prst="rect">
            <a:avLst/>
          </a:prstGeom>
        </p:spPr>
      </p:pic>
      <p:sp>
        <p:nvSpPr>
          <p:cNvPr id="3" name="TextBox 2">
            <a:extLst>
              <a:ext uri="{FF2B5EF4-FFF2-40B4-BE49-F238E27FC236}">
                <a16:creationId xmlns="" xmlns:a16="http://schemas.microsoft.com/office/drawing/2014/main" id="{4ED2A273-C28D-844C-96D6-C04B52B686ED}"/>
              </a:ext>
            </a:extLst>
          </p:cNvPr>
          <p:cNvSpPr txBox="1"/>
          <p:nvPr/>
        </p:nvSpPr>
        <p:spPr>
          <a:xfrm>
            <a:off x="4651513" y="925513"/>
            <a:ext cx="4204251" cy="2308324"/>
          </a:xfrm>
          <a:prstGeom prst="rect">
            <a:avLst/>
          </a:prstGeom>
          <a:noFill/>
        </p:spPr>
        <p:txBody>
          <a:bodyPr wrap="square" rtlCol="0">
            <a:spAutoFit/>
          </a:bodyPr>
          <a:lstStyle/>
          <a:p>
            <a:pPr rtl="0"/>
            <a:r>
              <a:rPr lang="es-419" sz="1500">
                <a:solidFill>
                  <a:srgbClr val="000000"/>
                </a:solidFill>
              </a:rPr>
              <a:t>El sistema operativo de red basado en CLI permite a un técnico de red hacer lo siguiente:</a:t>
            </a:r>
          </a:p>
          <a:p>
            <a:pPr marL="742950" lvl="1" indent="-285750" rtl="0">
              <a:buClr>
                <a:schemeClr val="tx1"/>
              </a:buClr>
              <a:buFont typeface="Arial" panose="020B0604020202020204" pitchFamily="34" charset="0"/>
              <a:buChar char="•"/>
            </a:pPr>
            <a:r>
              <a:rPr lang="es-419" sz="1600">
                <a:solidFill>
                  <a:srgbClr val="000000"/>
                </a:solidFill>
              </a:rPr>
              <a:t>Utilice un teclado para ejecutar programas de red basados en la CLI.</a:t>
            </a:r>
          </a:p>
          <a:p>
            <a:pPr marL="742950" lvl="1" indent="-285750" rtl="0">
              <a:buClr>
                <a:schemeClr val="tx1"/>
              </a:buClr>
              <a:buFont typeface="Arial" panose="020B0604020202020204" pitchFamily="34" charset="0"/>
              <a:buChar char="•"/>
            </a:pPr>
            <a:r>
              <a:rPr lang="es-419" sz="1600">
                <a:solidFill>
                  <a:srgbClr val="000000"/>
                </a:solidFill>
              </a:rPr>
              <a:t>Utilice un teclado para introducir texto y comandos basados en texto.</a:t>
            </a:r>
          </a:p>
          <a:p>
            <a:pPr marL="742950" lvl="1" indent="-285750" rtl="0">
              <a:buClr>
                <a:schemeClr val="tx1"/>
              </a:buClr>
              <a:buFont typeface="Arial" panose="020B0604020202020204" pitchFamily="34" charset="0"/>
              <a:buChar char="•"/>
            </a:pPr>
            <a:r>
              <a:rPr lang="es-419" sz="1600">
                <a:solidFill>
                  <a:srgbClr val="000000"/>
                </a:solidFill>
              </a:rPr>
              <a:t>Vea resultados en un monitor.</a:t>
            </a:r>
          </a:p>
          <a:p>
            <a:endParaRPr lang="en-US" dirty="0"/>
          </a:p>
        </p:txBody>
      </p:sp>
      <p:pic>
        <p:nvPicPr>
          <p:cNvPr id="7" name="Picture 6">
            <a:extLst>
              <a:ext uri="{FF2B5EF4-FFF2-40B4-BE49-F238E27FC236}">
                <a16:creationId xmlns="" xmlns:a16="http://schemas.microsoft.com/office/drawing/2014/main" id="{B5C56AB7-B6FD-7C4A-AE93-5B970B9CD55A}"/>
              </a:ext>
            </a:extLst>
          </p:cNvPr>
          <p:cNvPicPr>
            <a:picLocks noChangeAspect="1"/>
          </p:cNvPicPr>
          <p:nvPr/>
        </p:nvPicPr>
        <p:blipFill>
          <a:blip r:embed="rId5"/>
          <a:stretch>
            <a:fillRect/>
          </a:stretch>
        </p:blipFill>
        <p:spPr>
          <a:xfrm>
            <a:off x="364018" y="2605368"/>
            <a:ext cx="3035165" cy="1821099"/>
          </a:xfrm>
          <a:prstGeom prst="rect">
            <a:avLst/>
          </a:prstGeom>
        </p:spPr>
      </p:pic>
    </p:spTree>
    <p:custDataLst>
      <p:tags r:id="rId1"/>
    </p:custDataLst>
    <p:extLst>
      <p:ext uri="{BB962C8B-B14F-4D97-AF65-F5344CB8AC3E}">
        <p14:creationId xmlns="" xmlns:p14="http://schemas.microsoft.com/office/powerpoint/2010/main" val="41167806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es-419" sz="1400"/>
              <a:t>Acceso a Cisco IOS</a:t>
            </a:r>
            <a:br>
              <a:rPr lang="es-419" sz="1400"/>
            </a:br>
            <a:r>
              <a:rPr lang="es-419"/>
              <a:t>Métodos de acceso</a:t>
            </a:r>
          </a:p>
        </p:txBody>
      </p:sp>
      <p:sp>
        <p:nvSpPr>
          <p:cNvPr id="8195" name="Rectangle 2"/>
          <p:cNvSpPr>
            <a:spLocks noGrp="1" noChangeArrowheads="1"/>
          </p:cNvSpPr>
          <p:nvPr>
            <p:ph idx="1"/>
          </p:nvPr>
        </p:nvSpPr>
        <p:spPr>
          <a:xfrm>
            <a:off x="145357" y="823049"/>
            <a:ext cx="3939626" cy="3848341"/>
          </a:xfrm>
        </p:spPr>
        <p:txBody>
          <a:bodyPr/>
          <a:lstStyle/>
          <a:p>
            <a:pPr rtl="0">
              <a:buFont typeface="Arial" panose="020B0604020202020204" pitchFamily="34" charset="0"/>
              <a:buChar char="•"/>
            </a:pPr>
            <a:r>
              <a:rPr lang="es-419" b="1"/>
              <a:t>Consola</a:t>
            </a:r>
            <a:r>
              <a:rPr lang="es-419"/>
              <a:t> – Puerto de administración física utilizado para acceder a un dispositivo con el fin de proporcionar mantenimiento, como realizar las configuraciones iniciales. </a:t>
            </a:r>
          </a:p>
          <a:p>
            <a:pPr rtl="0">
              <a:buFont typeface="Arial" panose="020B0604020202020204" pitchFamily="34" charset="0"/>
              <a:buChar char="•"/>
            </a:pPr>
            <a:r>
              <a:rPr lang="es-419" b="1"/>
              <a:t>Secure Shell (SSH) </a:t>
            </a:r>
            <a:r>
              <a:rPr lang="es-419"/>
              <a:t>– Establece una conexión CLI remota segura a un dispositivo, a través de una interfaz virtual, a través de una red. (</a:t>
            </a:r>
            <a:r>
              <a:rPr lang="es-419" sz="1400"/>
              <a:t>Nota: Este es el método recomendado para conectarse remotamente a un dispositivo.) </a:t>
            </a:r>
          </a:p>
          <a:p>
            <a:pPr rtl="0">
              <a:buFont typeface="Arial" panose="020B0604020202020204" pitchFamily="34" charset="0"/>
              <a:buChar char="•"/>
            </a:pPr>
            <a:r>
              <a:rPr lang="es-419" b="1"/>
              <a:t>Telnet</a:t>
            </a:r>
            <a:r>
              <a:rPr lang="es-419"/>
              <a:t> – Establece una conexión CLI remota insegura a un dispositivo a través de la red. </a:t>
            </a:r>
            <a:r>
              <a:rPr lang="es-419" b="1"/>
              <a:t> </a:t>
            </a:r>
            <a:r>
              <a:rPr lang="es-419" sz="1400"/>
              <a:t>(Nota: La autenticación de usuario, las contraseñas y los comandos se envían por la red en texto simple.)</a:t>
            </a:r>
            <a:r>
              <a:rPr lang="es-419" b="1"/>
              <a:t> </a:t>
            </a:r>
          </a:p>
          <a:p>
            <a:endParaRPr lang="en-US" dirty="0"/>
          </a:p>
        </p:txBody>
      </p:sp>
      <p:pic>
        <p:nvPicPr>
          <p:cNvPr id="1030" name="Picture 6" descr="Computer, Utp, Network, Cisco, Color, Jack, Electronics">
            <a:extLst>
              <a:ext uri="{FF2B5EF4-FFF2-40B4-BE49-F238E27FC236}">
                <a16:creationId xmlns="" xmlns:a16="http://schemas.microsoft.com/office/drawing/2014/main" id="{4C65664B-D975-564C-9CD3-D54002E341FE}"/>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486719" y="420168"/>
            <a:ext cx="2255201" cy="1689055"/>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2">
            <a:extLst>
              <a:ext uri="{FF2B5EF4-FFF2-40B4-BE49-F238E27FC236}">
                <a16:creationId xmlns="" xmlns:a16="http://schemas.microsoft.com/office/drawing/2014/main" id="{278A32F5-A519-9740-94B3-F014EAE863BD}"/>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215114" y="2455883"/>
            <a:ext cx="4805378" cy="2041663"/>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 xmlns:p14="http://schemas.microsoft.com/office/powerpoint/2010/main" val="294242075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es-419" sz="1400"/>
              <a:t>Acceso a Cisco IOS</a:t>
            </a:r>
            <a:r>
              <a:rPr lang="es-419"/>
              <a:t/>
            </a:r>
            <a:br>
              <a:rPr lang="es-419"/>
            </a:br>
            <a:r>
              <a:rPr lang="es-419"/>
              <a:t>Programa de emulación de terminal</a:t>
            </a:r>
          </a:p>
        </p:txBody>
      </p:sp>
      <p:sp>
        <p:nvSpPr>
          <p:cNvPr id="8195" name="Rectangle 2"/>
          <p:cNvSpPr>
            <a:spLocks noGrp="1" noChangeArrowheads="1"/>
          </p:cNvSpPr>
          <p:nvPr>
            <p:ph idx="1"/>
          </p:nvPr>
        </p:nvSpPr>
        <p:spPr>
          <a:xfrm>
            <a:off x="145357" y="823049"/>
            <a:ext cx="8710408" cy="1125021"/>
          </a:xfrm>
        </p:spPr>
        <p:txBody>
          <a:bodyPr/>
          <a:lstStyle/>
          <a:p>
            <a:pPr rtl="0">
              <a:buFont typeface="Arial" panose="020B0604020202020204" pitchFamily="34" charset="0"/>
              <a:buChar char="•"/>
            </a:pPr>
            <a:r>
              <a:rPr lang="es-419" sz="1600"/>
              <a:t>Los programas de emulación de terminal se utilizan para conectarse a un dispositivo de red mediante un puerto de consola o mediante una conexión SSH/TelNet. </a:t>
            </a:r>
          </a:p>
          <a:p>
            <a:pPr rtl="0">
              <a:buFont typeface="Arial" panose="020B0604020202020204" pitchFamily="34" charset="0"/>
              <a:buChar char="•"/>
            </a:pPr>
            <a:r>
              <a:rPr lang="es-419" sz="1600"/>
              <a:t>Hay varios programas de emulación terminal para elegir como PuTTY, Tera Term y SecureCRT. </a:t>
            </a:r>
          </a:p>
          <a:p>
            <a:endParaRPr lang="en-US" dirty="0"/>
          </a:p>
        </p:txBody>
      </p:sp>
      <p:pic>
        <p:nvPicPr>
          <p:cNvPr id="4" name="Picture 1">
            <a:extLst>
              <a:ext uri="{FF2B5EF4-FFF2-40B4-BE49-F238E27FC236}">
                <a16:creationId xmlns="" xmlns:a16="http://schemas.microsoft.com/office/drawing/2014/main" id="{7F0AF5D8-D9EB-024A-817B-C5DEB0242C1B}"/>
              </a:ext>
            </a:extLst>
          </p:cNvPr>
          <p:cNvPicPr>
            <a:picLocks noChangeAspect="1"/>
          </p:cNvPicPr>
          <p:nvPr/>
        </p:nvPicPr>
        <p:blipFill>
          <a:blip r:embed="rId4"/>
          <a:stretch>
            <a:fillRect/>
          </a:stretch>
        </p:blipFill>
        <p:spPr>
          <a:xfrm>
            <a:off x="1266412" y="2255384"/>
            <a:ext cx="2353048" cy="2318343"/>
          </a:xfrm>
          <a:prstGeom prst="rect">
            <a:avLst/>
          </a:prstGeom>
        </p:spPr>
      </p:pic>
      <p:pic>
        <p:nvPicPr>
          <p:cNvPr id="2" name="Picture 2">
            <a:extLst>
              <a:ext uri="{FF2B5EF4-FFF2-40B4-BE49-F238E27FC236}">
                <a16:creationId xmlns="" xmlns:a16="http://schemas.microsoft.com/office/drawing/2014/main" id="{A4A3A789-DD45-614B-B429-DF1B86DEE16E}"/>
              </a:ext>
            </a:extLst>
          </p:cNvPr>
          <p:cNvPicPr>
            <a:picLocks noChangeAspect="1"/>
          </p:cNvPicPr>
          <p:nvPr/>
        </p:nvPicPr>
        <p:blipFill>
          <a:blip r:embed="rId5"/>
          <a:stretch>
            <a:fillRect/>
          </a:stretch>
        </p:blipFill>
        <p:spPr>
          <a:xfrm>
            <a:off x="4379782" y="2255384"/>
            <a:ext cx="4091609" cy="2297824"/>
          </a:xfrm>
          <a:prstGeom prst="rect">
            <a:avLst/>
          </a:prstGeom>
        </p:spPr>
      </p:pic>
    </p:spTree>
    <p:custDataLst>
      <p:tags r:id="rId1"/>
    </p:custDataLst>
    <p:extLst>
      <p:ext uri="{BB962C8B-B14F-4D97-AF65-F5344CB8AC3E}">
        <p14:creationId xmlns="" xmlns:p14="http://schemas.microsoft.com/office/powerpoint/2010/main" val="31471620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pPr rtl="0"/>
            <a:r>
              <a:rPr lang="es-419" sz="4000">
                <a:solidFill>
                  <a:schemeClr val="accent5">
                    <a:lumMod val="40000"/>
                    <a:lumOff val="60000"/>
                  </a:schemeClr>
                </a:solidFill>
              </a:rPr>
              <a:t>2.2 – Navegación del IOS</a:t>
            </a:r>
          </a:p>
        </p:txBody>
      </p:sp>
    </p:spTree>
    <p:custDataLst>
      <p:tags r:id="rId1"/>
    </p:custDataLst>
    <p:extLst>
      <p:ext uri="{BB962C8B-B14F-4D97-AF65-F5344CB8AC3E}">
        <p14:creationId xmlns="" xmlns:p14="http://schemas.microsoft.com/office/powerpoint/2010/main" val="348898543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9775</TotalTime>
  <Words>3741</Words>
  <Application>Microsoft Macintosh PowerPoint</Application>
  <PresentationFormat>Presentación en pantalla (16:9)</PresentationFormat>
  <Paragraphs>436</Paragraphs>
  <Slides>44</Slides>
  <Notes>44</Notes>
  <HiddenSlides>0</HiddenSlides>
  <MMClips>0</MMClips>
  <ScaleCrop>false</ScaleCrop>
  <HeadingPairs>
    <vt:vector size="4" baseType="variant">
      <vt:variant>
        <vt:lpstr>Tema</vt:lpstr>
      </vt:variant>
      <vt:variant>
        <vt:i4>1</vt:i4>
      </vt:variant>
      <vt:variant>
        <vt:lpstr>Títulos de diapositiva</vt:lpstr>
      </vt:variant>
      <vt:variant>
        <vt:i4>44</vt:i4>
      </vt:variant>
    </vt:vector>
  </HeadingPairs>
  <TitlesOfParts>
    <vt:vector size="45" baseType="lpstr">
      <vt:lpstr>Default Theme</vt:lpstr>
      <vt:lpstr>Módulo 2: Configuración básica del Switch y dispositivo final</vt:lpstr>
      <vt:lpstr>Objetivos del módulo</vt:lpstr>
      <vt:lpstr>2.1 – Acceso a Cisco IOS</vt:lpstr>
      <vt:lpstr>Acceso a Cisco IOS Sistema operativo</vt:lpstr>
      <vt:lpstr>Acceso a Cisco IOS GUI</vt:lpstr>
      <vt:lpstr>Cisco IOS Propósito del OS</vt:lpstr>
      <vt:lpstr>Acceso a Cisco IOS Métodos de acceso</vt:lpstr>
      <vt:lpstr>Acceso a Cisco IOS Programa de emulación de terminal</vt:lpstr>
      <vt:lpstr>2.2 – Navegación del IOS</vt:lpstr>
      <vt:lpstr>Navegación del IOS Modos de comando principales</vt:lpstr>
      <vt:lpstr>Navegación IOS Modo de configuración y modos de subconfiguración</vt:lpstr>
      <vt:lpstr>Navegación IOS Navegación entre modos IOS</vt:lpstr>
      <vt:lpstr>Navegación IOS Navegación entre modos IOS (Cont.)</vt:lpstr>
      <vt:lpstr>2.3 – Estructura de los comandos</vt:lpstr>
      <vt:lpstr>La estructura de commando Estructura básica del comando IOS</vt:lpstr>
      <vt:lpstr>La estructura de comando Comprobación de la sintaxis del comando IOS</vt:lpstr>
      <vt:lpstr>La estructura de comando Comprobación de la sintaxis del comando IOS (Cont.)</vt:lpstr>
      <vt:lpstr>La estructura de comando Funciones de ayuda de IOS</vt:lpstr>
      <vt:lpstr>La estructura de comandos Teclas de acceso rápido y métodos abreviados</vt:lpstr>
      <vt:lpstr>La estructura de comandos Teclas de acceso rápido y métodos abreviados (Cont.)</vt:lpstr>
      <vt:lpstr>La estructura de comandos Teclas de acceso rápido y métodos abreviados (Cont.)</vt:lpstr>
      <vt:lpstr>2.4  Configuración básica de dispositivos</vt:lpstr>
      <vt:lpstr>Configuración básica de dispositivos Nombres de dispositivos</vt:lpstr>
      <vt:lpstr>Configuración básica de dispositivos Guía para contraseñas</vt:lpstr>
      <vt:lpstr>Configuración básica del dispositivo Configurar contraseñas</vt:lpstr>
      <vt:lpstr>Configuración básica del dispositivo Configurar contraseñas (Cont.)</vt:lpstr>
      <vt:lpstr>Configuración básica de dispositivos Encriptar las contraseñas</vt:lpstr>
      <vt:lpstr>Configuración básica de dispositivos Mensajes de banner</vt:lpstr>
      <vt:lpstr>2.5 Guardar las configuraciones</vt:lpstr>
      <vt:lpstr>Guardar configuraciones Archivos de configuración</vt:lpstr>
      <vt:lpstr>Guardar configuraciones Modificación de la configuración en ejecución</vt:lpstr>
      <vt:lpstr>Guardar configuraciones Captura de la configuración en un archivo de texto</vt:lpstr>
      <vt:lpstr>Guardar configuraciones Captura de la configuración en un archivo de texto (Cont.)</vt:lpstr>
      <vt:lpstr>Guardar configuraciones Packet Tracer: Configuración de los parámetros iniciales del switch</vt:lpstr>
      <vt:lpstr>2.6 Puertos y direcciones</vt:lpstr>
      <vt:lpstr>Puertos y direcciones Direcciones IP</vt:lpstr>
      <vt:lpstr>Puertos y direcciones Direcciones IP (Cont.)</vt:lpstr>
      <vt:lpstr>Interfaces y puertos</vt:lpstr>
      <vt:lpstr>2.7 Configuración de direcciones de IP</vt:lpstr>
      <vt:lpstr>Configurar direccionamiento IP Configuración manual de direcciones IP para dispositivos finales</vt:lpstr>
      <vt:lpstr>Configurar direccionamiento IP Configuración automática de direcciones IP para dispositivos finales</vt:lpstr>
      <vt:lpstr>Configurar direccionamiento IP Cambiar la configuración de la interfaz virtual</vt:lpstr>
      <vt:lpstr>Configurar direccionamiento IP Packet Tracer: Implementación de conectividad básica</vt:lpstr>
      <vt:lpstr>Diapositiva 44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Macarena</cp:lastModifiedBy>
  <cp:revision>296</cp:revision>
  <dcterms:created xsi:type="dcterms:W3CDTF">2019-10-18T06:21:22Z</dcterms:created>
  <dcterms:modified xsi:type="dcterms:W3CDTF">2020-07-23T07:06:29Z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